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 /><Relationship Id="rId2" Type="http://schemas.openxmlformats.org/package/2006/relationships/metadata/thumbnail" Target="docProps/thumbnail.jpeg" /><Relationship Id="rId1" Type="http://schemas.openxmlformats.org/officeDocument/2006/relationships/officeDocument" Target="ppt/presentation.xml" /><Relationship Id="rId4" Type="http://schemas.openxmlformats.org/officeDocument/2006/relationships/extended-properties" Target="docProps/app.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4"/>
  </p:notesMasterIdLst>
  <p:sldIdLst>
    <p:sldId id="350" r:id="rId2"/>
    <p:sldId id="349" r:id="rId3"/>
    <p:sldId id="351" r:id="rId4"/>
    <p:sldId id="262" r:id="rId5"/>
    <p:sldId id="386" r:id="rId6"/>
    <p:sldId id="263" r:id="rId7"/>
    <p:sldId id="357" r:id="rId8"/>
    <p:sldId id="358" r:id="rId9"/>
    <p:sldId id="356" r:id="rId10"/>
    <p:sldId id="359" r:id="rId11"/>
    <p:sldId id="352" r:id="rId12"/>
    <p:sldId id="264" r:id="rId13"/>
    <p:sldId id="265" r:id="rId14"/>
    <p:sldId id="360" r:id="rId15"/>
    <p:sldId id="361" r:id="rId16"/>
    <p:sldId id="282" r:id="rId17"/>
    <p:sldId id="283" r:id="rId18"/>
    <p:sldId id="362" r:id="rId19"/>
    <p:sldId id="363" r:id="rId20"/>
    <p:sldId id="364" r:id="rId21"/>
    <p:sldId id="284" r:id="rId22"/>
    <p:sldId id="285" r:id="rId23"/>
    <p:sldId id="286" r:id="rId24"/>
    <p:sldId id="287" r:id="rId25"/>
    <p:sldId id="288" r:id="rId26"/>
    <p:sldId id="289" r:id="rId27"/>
    <p:sldId id="353" r:id="rId28"/>
    <p:sldId id="354" r:id="rId29"/>
    <p:sldId id="355" r:id="rId30"/>
    <p:sldId id="383" r:id="rId31"/>
    <p:sldId id="384" r:id="rId32"/>
    <p:sldId id="385" r:id="rId33"/>
    <p:sldId id="290" r:id="rId34"/>
    <p:sldId id="291" r:id="rId35"/>
    <p:sldId id="365" r:id="rId36"/>
    <p:sldId id="366" r:id="rId37"/>
    <p:sldId id="367" r:id="rId38"/>
    <p:sldId id="293" r:id="rId39"/>
    <p:sldId id="294" r:id="rId40"/>
    <p:sldId id="295" r:id="rId41"/>
    <p:sldId id="296" r:id="rId42"/>
    <p:sldId id="297" r:id="rId43"/>
    <p:sldId id="298" r:id="rId44"/>
    <p:sldId id="331" r:id="rId45"/>
    <p:sldId id="332" r:id="rId46"/>
    <p:sldId id="333" r:id="rId47"/>
    <p:sldId id="334" r:id="rId48"/>
    <p:sldId id="336" r:id="rId49"/>
    <p:sldId id="368" r:id="rId50"/>
    <p:sldId id="369" r:id="rId51"/>
    <p:sldId id="370" r:id="rId52"/>
    <p:sldId id="371" r:id="rId53"/>
    <p:sldId id="372" r:id="rId54"/>
    <p:sldId id="373" r:id="rId55"/>
    <p:sldId id="374" r:id="rId56"/>
    <p:sldId id="375" r:id="rId57"/>
    <p:sldId id="376" r:id="rId58"/>
    <p:sldId id="377" r:id="rId59"/>
    <p:sldId id="378" r:id="rId60"/>
    <p:sldId id="379" r:id="rId61"/>
    <p:sldId id="380" r:id="rId62"/>
    <p:sldId id="381" r:id="rId6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67" d="100"/>
          <a:sy n="67" d="100"/>
        </p:scale>
        <p:origin x="564" y="60"/>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1917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 /><Relationship Id="rId18" Type="http://schemas.openxmlformats.org/officeDocument/2006/relationships/slide" Target="slides/slide17.xml" /><Relationship Id="rId26" Type="http://schemas.openxmlformats.org/officeDocument/2006/relationships/slide" Target="slides/slide25.xml" /><Relationship Id="rId39" Type="http://schemas.openxmlformats.org/officeDocument/2006/relationships/slide" Target="slides/slide38.xml" /><Relationship Id="rId21" Type="http://schemas.openxmlformats.org/officeDocument/2006/relationships/slide" Target="slides/slide20.xml" /><Relationship Id="rId34" Type="http://schemas.openxmlformats.org/officeDocument/2006/relationships/slide" Target="slides/slide33.xml" /><Relationship Id="rId42" Type="http://schemas.openxmlformats.org/officeDocument/2006/relationships/slide" Target="slides/slide41.xml" /><Relationship Id="rId47" Type="http://schemas.openxmlformats.org/officeDocument/2006/relationships/slide" Target="slides/slide46.xml" /><Relationship Id="rId50" Type="http://schemas.openxmlformats.org/officeDocument/2006/relationships/slide" Target="slides/slide49.xml" /><Relationship Id="rId55" Type="http://schemas.openxmlformats.org/officeDocument/2006/relationships/slide" Target="slides/slide54.xml" /><Relationship Id="rId63" Type="http://schemas.openxmlformats.org/officeDocument/2006/relationships/slide" Target="slides/slide62.xml" /><Relationship Id="rId68" Type="http://schemas.openxmlformats.org/officeDocument/2006/relationships/tableStyles" Target="tableStyles.xml" /><Relationship Id="rId7" Type="http://schemas.openxmlformats.org/officeDocument/2006/relationships/slide" Target="slides/slide6.xml" /><Relationship Id="rId2" Type="http://schemas.openxmlformats.org/officeDocument/2006/relationships/slide" Target="slides/slide1.xml" /><Relationship Id="rId16" Type="http://schemas.openxmlformats.org/officeDocument/2006/relationships/slide" Target="slides/slide15.xml" /><Relationship Id="rId29" Type="http://schemas.openxmlformats.org/officeDocument/2006/relationships/slide" Target="slides/slide28.xml" /><Relationship Id="rId1" Type="http://schemas.openxmlformats.org/officeDocument/2006/relationships/slideMaster" Target="slideMasters/slideMaster1.xml" /><Relationship Id="rId6" Type="http://schemas.openxmlformats.org/officeDocument/2006/relationships/slide" Target="slides/slide5.xml" /><Relationship Id="rId11" Type="http://schemas.openxmlformats.org/officeDocument/2006/relationships/slide" Target="slides/slide10.xml" /><Relationship Id="rId24" Type="http://schemas.openxmlformats.org/officeDocument/2006/relationships/slide" Target="slides/slide23.xml" /><Relationship Id="rId32" Type="http://schemas.openxmlformats.org/officeDocument/2006/relationships/slide" Target="slides/slide31.xml" /><Relationship Id="rId37" Type="http://schemas.openxmlformats.org/officeDocument/2006/relationships/slide" Target="slides/slide36.xml" /><Relationship Id="rId40" Type="http://schemas.openxmlformats.org/officeDocument/2006/relationships/slide" Target="slides/slide39.xml" /><Relationship Id="rId45" Type="http://schemas.openxmlformats.org/officeDocument/2006/relationships/slide" Target="slides/slide44.xml" /><Relationship Id="rId53" Type="http://schemas.openxmlformats.org/officeDocument/2006/relationships/slide" Target="slides/slide52.xml" /><Relationship Id="rId58" Type="http://schemas.openxmlformats.org/officeDocument/2006/relationships/slide" Target="slides/slide57.xml" /><Relationship Id="rId66" Type="http://schemas.openxmlformats.org/officeDocument/2006/relationships/viewProps" Target="viewProps.xml" /><Relationship Id="rId5" Type="http://schemas.openxmlformats.org/officeDocument/2006/relationships/slide" Target="slides/slide4.xml" /><Relationship Id="rId15" Type="http://schemas.openxmlformats.org/officeDocument/2006/relationships/slide" Target="slides/slide14.xml" /><Relationship Id="rId23" Type="http://schemas.openxmlformats.org/officeDocument/2006/relationships/slide" Target="slides/slide22.xml" /><Relationship Id="rId28" Type="http://schemas.openxmlformats.org/officeDocument/2006/relationships/slide" Target="slides/slide27.xml" /><Relationship Id="rId36" Type="http://schemas.openxmlformats.org/officeDocument/2006/relationships/slide" Target="slides/slide35.xml" /><Relationship Id="rId49" Type="http://schemas.openxmlformats.org/officeDocument/2006/relationships/slide" Target="slides/slide48.xml" /><Relationship Id="rId57" Type="http://schemas.openxmlformats.org/officeDocument/2006/relationships/slide" Target="slides/slide56.xml" /><Relationship Id="rId61" Type="http://schemas.openxmlformats.org/officeDocument/2006/relationships/slide" Target="slides/slide60.xml" /><Relationship Id="rId10" Type="http://schemas.openxmlformats.org/officeDocument/2006/relationships/slide" Target="slides/slide9.xml" /><Relationship Id="rId19" Type="http://schemas.openxmlformats.org/officeDocument/2006/relationships/slide" Target="slides/slide18.xml" /><Relationship Id="rId31" Type="http://schemas.openxmlformats.org/officeDocument/2006/relationships/slide" Target="slides/slide30.xml" /><Relationship Id="rId44" Type="http://schemas.openxmlformats.org/officeDocument/2006/relationships/slide" Target="slides/slide43.xml" /><Relationship Id="rId52" Type="http://schemas.openxmlformats.org/officeDocument/2006/relationships/slide" Target="slides/slide51.xml" /><Relationship Id="rId60" Type="http://schemas.openxmlformats.org/officeDocument/2006/relationships/slide" Target="slides/slide59.xml" /><Relationship Id="rId65" Type="http://schemas.openxmlformats.org/officeDocument/2006/relationships/presProps" Target="presProps.xml" /><Relationship Id="rId4" Type="http://schemas.openxmlformats.org/officeDocument/2006/relationships/slide" Target="slides/slide3.xml" /><Relationship Id="rId9" Type="http://schemas.openxmlformats.org/officeDocument/2006/relationships/slide" Target="slides/slide8.xml" /><Relationship Id="rId14" Type="http://schemas.openxmlformats.org/officeDocument/2006/relationships/slide" Target="slides/slide13.xml" /><Relationship Id="rId22" Type="http://schemas.openxmlformats.org/officeDocument/2006/relationships/slide" Target="slides/slide21.xml" /><Relationship Id="rId27" Type="http://schemas.openxmlformats.org/officeDocument/2006/relationships/slide" Target="slides/slide26.xml" /><Relationship Id="rId30" Type="http://schemas.openxmlformats.org/officeDocument/2006/relationships/slide" Target="slides/slide29.xml" /><Relationship Id="rId35" Type="http://schemas.openxmlformats.org/officeDocument/2006/relationships/slide" Target="slides/slide34.xml" /><Relationship Id="rId43" Type="http://schemas.openxmlformats.org/officeDocument/2006/relationships/slide" Target="slides/slide42.xml" /><Relationship Id="rId48" Type="http://schemas.openxmlformats.org/officeDocument/2006/relationships/slide" Target="slides/slide47.xml" /><Relationship Id="rId56" Type="http://schemas.openxmlformats.org/officeDocument/2006/relationships/slide" Target="slides/slide55.xml" /><Relationship Id="rId64" Type="http://schemas.openxmlformats.org/officeDocument/2006/relationships/notesMaster" Target="notesMasters/notesMaster1.xml" /><Relationship Id="rId8" Type="http://schemas.openxmlformats.org/officeDocument/2006/relationships/slide" Target="slides/slide7.xml" /><Relationship Id="rId51" Type="http://schemas.openxmlformats.org/officeDocument/2006/relationships/slide" Target="slides/slide50.xml" /><Relationship Id="rId3" Type="http://schemas.openxmlformats.org/officeDocument/2006/relationships/slide" Target="slides/slide2.xml" /><Relationship Id="rId12" Type="http://schemas.openxmlformats.org/officeDocument/2006/relationships/slide" Target="slides/slide11.xml" /><Relationship Id="rId17" Type="http://schemas.openxmlformats.org/officeDocument/2006/relationships/slide" Target="slides/slide16.xml" /><Relationship Id="rId25" Type="http://schemas.openxmlformats.org/officeDocument/2006/relationships/slide" Target="slides/slide24.xml" /><Relationship Id="rId33" Type="http://schemas.openxmlformats.org/officeDocument/2006/relationships/slide" Target="slides/slide32.xml" /><Relationship Id="rId38" Type="http://schemas.openxmlformats.org/officeDocument/2006/relationships/slide" Target="slides/slide37.xml" /><Relationship Id="rId46" Type="http://schemas.openxmlformats.org/officeDocument/2006/relationships/slide" Target="slides/slide45.xml" /><Relationship Id="rId59" Type="http://schemas.openxmlformats.org/officeDocument/2006/relationships/slide" Target="slides/slide58.xml" /><Relationship Id="rId67" Type="http://schemas.openxmlformats.org/officeDocument/2006/relationships/theme" Target="theme/theme1.xml" /><Relationship Id="rId20" Type="http://schemas.openxmlformats.org/officeDocument/2006/relationships/slide" Target="slides/slide19.xml" /><Relationship Id="rId41" Type="http://schemas.openxmlformats.org/officeDocument/2006/relationships/slide" Target="slides/slide40.xml" /><Relationship Id="rId54" Type="http://schemas.openxmlformats.org/officeDocument/2006/relationships/slide" Target="slides/slide53.xml" /><Relationship Id="rId62" Type="http://schemas.openxmlformats.org/officeDocument/2006/relationships/slide" Target="slides/slide61.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1C2267C-F344-4A45-97CF-B0E69687B605}" type="datetimeFigureOut">
              <a:rPr lang="en-US" smtClean="0"/>
              <a:t>2/23/2020</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8A4E947-BC84-43FD-B8F6-FC61364B6B0C}"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 /><Relationship Id="rId1" Type="http://schemas.openxmlformats.org/officeDocument/2006/relationships/notesMaster" Target="../notesMasters/notesMaster1.xml" /></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3.xml" /><Relationship Id="rId1" Type="http://schemas.openxmlformats.org/officeDocument/2006/relationships/notesMaster" Target="../notesMasters/notesMaster1.xml" /></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4.xml" /><Relationship Id="rId1" Type="http://schemas.openxmlformats.org/officeDocument/2006/relationships/notesMaster" Target="../notesMasters/notesMaster1.xml" /></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9.xml" /><Relationship Id="rId1" Type="http://schemas.openxmlformats.org/officeDocument/2006/relationships/notesMaster" Target="../notesMasters/notesMaster1.xml" /></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0.xml" /><Relationship Id="rId1" Type="http://schemas.openxmlformats.org/officeDocument/2006/relationships/notesMaster" Target="../notesMasters/notesMaster1.xml" /></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1.xml" /><Relationship Id="rId1"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 /><Relationship Id="rId1" Type="http://schemas.openxmlformats.org/officeDocument/2006/relationships/notesMaster" Target="../notesMasters/notesMaster1.xml" /></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 /><Relationship Id="rId1" Type="http://schemas.openxmlformats.org/officeDocument/2006/relationships/notesMaster" Target="../notesMasters/notesMaster1.xml" /></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 /><Relationship Id="rId1" Type="http://schemas.openxmlformats.org/officeDocument/2006/relationships/notesMaster" Target="../notesMasters/notesMaster1.xml" /></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 /><Relationship Id="rId1" Type="http://schemas.openxmlformats.org/officeDocument/2006/relationships/notesMaster" Target="../notesMasters/notesMaster1.xml" /></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 /><Relationship Id="rId1" Type="http://schemas.openxmlformats.org/officeDocument/2006/relationships/notesMaster" Target="../notesMasters/notesMaster1.xml" /></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 /><Relationship Id="rId1" Type="http://schemas.openxmlformats.org/officeDocument/2006/relationships/notesMaster" Target="../notesMasters/notesMaster1.xml" /></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 /><Relationship Id="rId1" Type="http://schemas.openxmlformats.org/officeDocument/2006/relationships/notesMaster" Target="../notesMasters/notesMaster1.xml" /></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ChangeArrowheads="1"/>
          </p:cNvSpPr>
          <p:nvPr/>
        </p:nvSpPr>
        <p:spPr bwMode="auto">
          <a:xfrm>
            <a:off x="3963988" y="0"/>
            <a:ext cx="3033712" cy="46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9219" name="Rectangle 3"/>
          <p:cNvSpPr>
            <a:spLocks noChangeArrowheads="1"/>
          </p:cNvSpPr>
          <p:nvPr/>
        </p:nvSpPr>
        <p:spPr bwMode="auto">
          <a:xfrm>
            <a:off x="3963988" y="8820150"/>
            <a:ext cx="3033712" cy="46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9378" tIns="0" rIns="19378" bIns="0" anchor="b"/>
          <a:lstStyle>
            <a:lvl1pPr defTabSz="930275">
              <a:defRPr sz="2400">
                <a:solidFill>
                  <a:schemeClr val="tx1"/>
                </a:solidFill>
                <a:latin typeface="Times New Roman" panose="02020603050405020304" pitchFamily="18" charset="0"/>
              </a:defRPr>
            </a:lvl1pPr>
            <a:lvl2pPr marL="465138" defTabSz="930275">
              <a:defRPr sz="2400">
                <a:solidFill>
                  <a:schemeClr val="tx1"/>
                </a:solidFill>
                <a:latin typeface="Times New Roman" panose="02020603050405020304" pitchFamily="18" charset="0"/>
              </a:defRPr>
            </a:lvl2pPr>
            <a:lvl3pPr marL="930275" defTabSz="930275">
              <a:defRPr sz="2400">
                <a:solidFill>
                  <a:schemeClr val="tx1"/>
                </a:solidFill>
                <a:latin typeface="Times New Roman" panose="02020603050405020304" pitchFamily="18" charset="0"/>
              </a:defRPr>
            </a:lvl3pPr>
            <a:lvl4pPr marL="1395413" defTabSz="930275">
              <a:defRPr sz="2400">
                <a:solidFill>
                  <a:schemeClr val="tx1"/>
                </a:solidFill>
                <a:latin typeface="Times New Roman" panose="02020603050405020304" pitchFamily="18" charset="0"/>
              </a:defRPr>
            </a:lvl4pPr>
            <a:lvl5pPr marL="1858963" defTabSz="930275">
              <a:defRPr sz="2400">
                <a:solidFill>
                  <a:schemeClr val="tx1"/>
                </a:solidFill>
                <a:latin typeface="Times New Roman" panose="02020603050405020304" pitchFamily="18" charset="0"/>
              </a:defRPr>
            </a:lvl5pPr>
            <a:lvl6pPr marL="2316163" defTabSz="930275" eaLnBrk="0" fontAlgn="base" hangingPunct="0">
              <a:spcBef>
                <a:spcPct val="0"/>
              </a:spcBef>
              <a:spcAft>
                <a:spcPct val="0"/>
              </a:spcAft>
              <a:defRPr sz="2400">
                <a:solidFill>
                  <a:schemeClr val="tx1"/>
                </a:solidFill>
                <a:latin typeface="Times New Roman" panose="02020603050405020304" pitchFamily="18" charset="0"/>
              </a:defRPr>
            </a:lvl6pPr>
            <a:lvl7pPr marL="2773363" defTabSz="930275" eaLnBrk="0" fontAlgn="base" hangingPunct="0">
              <a:spcBef>
                <a:spcPct val="0"/>
              </a:spcBef>
              <a:spcAft>
                <a:spcPct val="0"/>
              </a:spcAft>
              <a:defRPr sz="2400">
                <a:solidFill>
                  <a:schemeClr val="tx1"/>
                </a:solidFill>
                <a:latin typeface="Times New Roman" panose="02020603050405020304" pitchFamily="18" charset="0"/>
              </a:defRPr>
            </a:lvl7pPr>
            <a:lvl8pPr marL="3230563" defTabSz="930275" eaLnBrk="0" fontAlgn="base" hangingPunct="0">
              <a:spcBef>
                <a:spcPct val="0"/>
              </a:spcBef>
              <a:spcAft>
                <a:spcPct val="0"/>
              </a:spcAft>
              <a:defRPr sz="2400">
                <a:solidFill>
                  <a:schemeClr val="tx1"/>
                </a:solidFill>
                <a:latin typeface="Times New Roman" panose="02020603050405020304" pitchFamily="18" charset="0"/>
              </a:defRPr>
            </a:lvl8pPr>
            <a:lvl9pPr marL="3687763" defTabSz="930275" eaLnBrk="0" fontAlgn="base" hangingPunct="0">
              <a:spcBef>
                <a:spcPct val="0"/>
              </a:spcBef>
              <a:spcAft>
                <a:spcPct val="0"/>
              </a:spcAft>
              <a:defRPr sz="2400">
                <a:solidFill>
                  <a:schemeClr val="tx1"/>
                </a:solidFill>
                <a:latin typeface="Times New Roman" panose="02020603050405020304" pitchFamily="18" charset="0"/>
              </a:defRPr>
            </a:lvl9pPr>
          </a:lstStyle>
          <a:p>
            <a:pPr algn="r"/>
            <a:r>
              <a:rPr lang="en-US" altLang="en-US" sz="1000" i="1"/>
              <a:t>3</a:t>
            </a:r>
          </a:p>
        </p:txBody>
      </p:sp>
      <p:sp>
        <p:nvSpPr>
          <p:cNvPr id="9220" name="Rectangle 4"/>
          <p:cNvSpPr>
            <a:spLocks noChangeArrowheads="1"/>
          </p:cNvSpPr>
          <p:nvPr/>
        </p:nvSpPr>
        <p:spPr bwMode="auto">
          <a:xfrm>
            <a:off x="0" y="8820150"/>
            <a:ext cx="3033713" cy="46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9221" name="Rectangle 5"/>
          <p:cNvSpPr>
            <a:spLocks noChangeArrowheads="1"/>
          </p:cNvSpPr>
          <p:nvPr/>
        </p:nvSpPr>
        <p:spPr bwMode="auto">
          <a:xfrm>
            <a:off x="0" y="0"/>
            <a:ext cx="3033713" cy="46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9222" name="Rectangle 6"/>
          <p:cNvSpPr>
            <a:spLocks noGrp="1" noRot="1" noChangeAspect="1" noChangeArrowheads="1" noTextEdit="1"/>
          </p:cNvSpPr>
          <p:nvPr>
            <p:ph type="sldImg"/>
          </p:nvPr>
        </p:nvSpPr>
        <p:spPr>
          <a:ln cap="flat"/>
        </p:spPr>
      </p:sp>
      <p:sp>
        <p:nvSpPr>
          <p:cNvPr id="9223" name="Rectangle 7"/>
          <p:cNvSpPr>
            <a:spLocks noGrp="1" noChangeArrowheads="1"/>
          </p:cNvSpPr>
          <p:nvPr>
            <p:ph type="body" idx="1"/>
          </p:nvPr>
        </p:nvSpPr>
        <p:spPr>
          <a:ln/>
        </p:spPr>
        <p:txBody>
          <a:bodyPr/>
          <a:lstStyle/>
          <a:p>
            <a:endParaRPr lang="en-US" altLang="en-US"/>
          </a:p>
        </p:txBody>
      </p:sp>
    </p:spTree>
    <p:extLst>
      <p:ext uri="{BB962C8B-B14F-4D97-AF65-F5344CB8AC3E}">
        <p14:creationId xmlns:p14="http://schemas.microsoft.com/office/powerpoint/2010/main" val="31897650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a:noFill/>
          <a:ln>
            <a:miter lim="800000"/>
            <a:headEnd/>
            <a:tailEnd/>
          </a:ln>
        </p:spPr>
        <p:txBody>
          <a:bodyPr/>
          <a:lstStyle/>
          <a:p>
            <a:fld id="{E8E169A0-C9EB-4200-A1BB-990524B1FA04}" type="slidenum">
              <a:rPr lang="en-US" altLang="en-US">
                <a:latin typeface="Times New Roman" pitchFamily="18" charset="0"/>
                <a:cs typeface="Arial" charset="0"/>
              </a:rPr>
              <a:pPr/>
              <a:t>33</a:t>
            </a:fld>
            <a:endParaRPr lang="en-US" altLang="en-US">
              <a:latin typeface="Times New Roman" pitchFamily="18" charset="0"/>
              <a:cs typeface="Arial" charset="0"/>
            </a:endParaRPr>
          </a:p>
        </p:txBody>
      </p:sp>
      <p:sp>
        <p:nvSpPr>
          <p:cNvPr id="24579" name="Rectangle 2"/>
          <p:cNvSpPr>
            <a:spLocks noGrp="1" noRot="1" noChangeAspect="1" noChangeArrowheads="1" noTextEdit="1"/>
          </p:cNvSpPr>
          <p:nvPr>
            <p:ph type="sldImg"/>
          </p:nvPr>
        </p:nvSpPr>
        <p:spPr>
          <a:ln/>
        </p:spPr>
      </p:sp>
      <p:sp>
        <p:nvSpPr>
          <p:cNvPr id="24580" name="Rectangle 3"/>
          <p:cNvSpPr>
            <a:spLocks noGrp="1" noChangeArrowheads="1"/>
          </p:cNvSpPr>
          <p:nvPr>
            <p:ph type="body" idx="1"/>
          </p:nvPr>
        </p:nvSpPr>
        <p:spPr>
          <a:noFill/>
        </p:spPr>
        <p:txBody>
          <a:bodyPr/>
          <a:lstStyle/>
          <a:p>
            <a:endParaRPr lang="en-US"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body" idx="1"/>
          </p:nvPr>
        </p:nvSpPr>
        <p:spPr>
          <a:noFill/>
        </p:spPr>
        <p:txBody>
          <a:bodyPr/>
          <a:lstStyle/>
          <a:p>
            <a:endParaRPr lang="en-US" altLang="en-US"/>
          </a:p>
        </p:txBody>
      </p:sp>
      <p:sp>
        <p:nvSpPr>
          <p:cNvPr id="4099" name="Rectangle 3"/>
          <p:cNvSpPr>
            <a:spLocks noGrp="1" noRot="1" noChangeAspect="1" noChangeArrowheads="1" noTextEdit="1"/>
          </p:cNvSpPr>
          <p:nvPr>
            <p:ph type="sldImg"/>
          </p:nvPr>
        </p:nvSpPr>
        <p:spPr>
          <a:ln cap="flat"/>
        </p:spPr>
      </p:sp>
    </p:spTree>
    <p:extLst>
      <p:ext uri="{BB962C8B-B14F-4D97-AF65-F5344CB8AC3E}">
        <p14:creationId xmlns:p14="http://schemas.microsoft.com/office/powerpoint/2010/main" val="34553972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body" idx="1"/>
          </p:nvPr>
        </p:nvSpPr>
        <p:spPr>
          <a:ln/>
        </p:spPr>
        <p:txBody>
          <a:bodyPr/>
          <a:lstStyle/>
          <a:p>
            <a:endParaRPr lang="en-US"/>
          </a:p>
        </p:txBody>
      </p:sp>
      <p:sp>
        <p:nvSpPr>
          <p:cNvPr id="9219" name="Rectangle 3"/>
          <p:cNvSpPr>
            <a:spLocks noGrp="1" noRot="1" noChangeAspect="1" noChangeArrowheads="1" noTextEdit="1"/>
          </p:cNvSpPr>
          <p:nvPr>
            <p:ph type="sldImg"/>
          </p:nvPr>
        </p:nvSpPr>
        <p:spPr>
          <a:ln cap="flat"/>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29845294-65F0-1C43-8615-5C554797DD0F}" type="slidenum">
              <a:rPr lang="en-US" smtClean="0"/>
              <a:pPr/>
              <a:t>40</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29845294-65F0-1C43-8615-5C554797DD0F}" type="slidenum">
              <a:rPr lang="en-US" smtClean="0"/>
              <a:pPr/>
              <a:t>41</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7"/>
          <p:cNvSpPr>
            <a:spLocks noGrp="1" noChangeArrowheads="1"/>
          </p:cNvSpPr>
          <p:nvPr>
            <p:ph type="sldNum" sz="quarter" idx="5"/>
          </p:nvPr>
        </p:nvSpPr>
        <p:spPr>
          <a:noFill/>
          <a:ln>
            <a:miter lim="800000"/>
            <a:headEnd/>
            <a:tailEnd/>
          </a:ln>
        </p:spPr>
        <p:txBody>
          <a:bodyPr/>
          <a:lstStyle/>
          <a:p>
            <a:fld id="{4F6DD7FA-A7C6-490D-AE8F-31F801DF61DA}" type="slidenum">
              <a:rPr lang="en-US" altLang="en-US">
                <a:latin typeface="Times New Roman" pitchFamily="18" charset="0"/>
                <a:cs typeface="Arial" charset="0"/>
              </a:rPr>
              <a:pPr/>
              <a:t>16</a:t>
            </a:fld>
            <a:endParaRPr lang="en-US" altLang="en-US">
              <a:latin typeface="Times New Roman" pitchFamily="18" charset="0"/>
              <a:cs typeface="Arial" charset="0"/>
            </a:endParaRPr>
          </a:p>
        </p:txBody>
      </p:sp>
      <p:sp>
        <p:nvSpPr>
          <p:cNvPr id="8195" name="Rectangle 2"/>
          <p:cNvSpPr>
            <a:spLocks noGrp="1" noRot="1" noChangeAspect="1" noChangeArrowheads="1" noTextEdit="1"/>
          </p:cNvSpPr>
          <p:nvPr>
            <p:ph type="sldImg"/>
          </p:nvPr>
        </p:nvSpPr>
        <p:spPr>
          <a:ln/>
        </p:spPr>
      </p:sp>
      <p:sp>
        <p:nvSpPr>
          <p:cNvPr id="8196" name="Rectangle 3"/>
          <p:cNvSpPr>
            <a:spLocks noGrp="1" noChangeArrowheads="1"/>
          </p:cNvSpPr>
          <p:nvPr>
            <p:ph type="body" idx="1"/>
          </p:nvPr>
        </p:nvSpPr>
        <p:spPr>
          <a:noFill/>
        </p:spPr>
        <p:txBody>
          <a:bodyPr/>
          <a:lstStyle/>
          <a:p>
            <a:endParaRPr lang="en-US"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p:cNvSpPr>
            <a:spLocks noGrp="1" noChangeArrowheads="1"/>
          </p:cNvSpPr>
          <p:nvPr>
            <p:ph type="sldNum" sz="quarter" idx="5"/>
          </p:nvPr>
        </p:nvSpPr>
        <p:spPr>
          <a:noFill/>
          <a:ln>
            <a:miter lim="800000"/>
            <a:headEnd/>
            <a:tailEnd/>
          </a:ln>
        </p:spPr>
        <p:txBody>
          <a:bodyPr/>
          <a:lstStyle/>
          <a:p>
            <a:fld id="{1F2F5197-BE51-4931-AD95-FBF6D70FA1CD}" type="slidenum">
              <a:rPr lang="en-US" altLang="en-US">
                <a:latin typeface="Times New Roman" pitchFamily="18" charset="0"/>
                <a:cs typeface="Arial" charset="0"/>
              </a:rPr>
              <a:pPr/>
              <a:t>17</a:t>
            </a:fld>
            <a:endParaRPr lang="en-US" altLang="en-US">
              <a:latin typeface="Times New Roman" pitchFamily="18" charset="0"/>
              <a:cs typeface="Arial" charset="0"/>
            </a:endParaRPr>
          </a:p>
        </p:txBody>
      </p:sp>
      <p:sp>
        <p:nvSpPr>
          <p:cNvPr id="10243" name="Rectangle 2"/>
          <p:cNvSpPr>
            <a:spLocks noGrp="1" noRot="1" noChangeAspect="1" noChangeArrowheads="1" noTextEdit="1"/>
          </p:cNvSpPr>
          <p:nvPr>
            <p:ph type="sldImg"/>
          </p:nvPr>
        </p:nvSpPr>
        <p:spPr>
          <a:ln/>
        </p:spPr>
      </p:sp>
      <p:sp>
        <p:nvSpPr>
          <p:cNvPr id="10244" name="Rectangle 3"/>
          <p:cNvSpPr>
            <a:spLocks noGrp="1" noChangeArrowheads="1"/>
          </p:cNvSpPr>
          <p:nvPr>
            <p:ph type="body" idx="1"/>
          </p:nvPr>
        </p:nvSpPr>
        <p:spPr>
          <a:noFill/>
        </p:spPr>
        <p:txBody>
          <a:bodyPr/>
          <a:lstStyle/>
          <a:p>
            <a:endParaRPr lang="en-US"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p:cNvSpPr>
            <a:spLocks noGrp="1" noChangeArrowheads="1"/>
          </p:cNvSpPr>
          <p:nvPr>
            <p:ph type="sldNum" sz="quarter" idx="5"/>
          </p:nvPr>
        </p:nvSpPr>
        <p:spPr>
          <a:noFill/>
          <a:ln>
            <a:miter lim="800000"/>
            <a:headEnd/>
            <a:tailEnd/>
          </a:ln>
        </p:spPr>
        <p:txBody>
          <a:bodyPr/>
          <a:lstStyle/>
          <a:p>
            <a:fld id="{2CFC0E2C-B74D-4F75-A05C-068077A4FA45}" type="slidenum">
              <a:rPr lang="en-US" altLang="en-US">
                <a:latin typeface="Times New Roman" pitchFamily="18" charset="0"/>
                <a:cs typeface="Arial" charset="0"/>
              </a:rPr>
              <a:pPr/>
              <a:t>21</a:t>
            </a:fld>
            <a:endParaRPr lang="en-US" altLang="en-US">
              <a:latin typeface="Times New Roman" pitchFamily="18" charset="0"/>
              <a:cs typeface="Arial" charset="0"/>
            </a:endParaRPr>
          </a:p>
        </p:txBody>
      </p:sp>
      <p:sp>
        <p:nvSpPr>
          <p:cNvPr id="12291" name="Rectangle 2"/>
          <p:cNvSpPr>
            <a:spLocks noGrp="1" noRot="1" noChangeAspect="1" noChangeArrowheads="1" noTextEdit="1"/>
          </p:cNvSpPr>
          <p:nvPr>
            <p:ph type="sldImg"/>
          </p:nvPr>
        </p:nvSpPr>
        <p:spPr>
          <a:ln/>
        </p:spPr>
      </p:sp>
      <p:sp>
        <p:nvSpPr>
          <p:cNvPr id="12292" name="Rectangle 3"/>
          <p:cNvSpPr>
            <a:spLocks noGrp="1" noChangeArrowheads="1"/>
          </p:cNvSpPr>
          <p:nvPr>
            <p:ph type="body" idx="1"/>
          </p:nvPr>
        </p:nvSpPr>
        <p:spPr>
          <a:noFill/>
        </p:spPr>
        <p:txBody>
          <a:bodyPr/>
          <a:lstStyle/>
          <a:p>
            <a:endParaRPr lang="en-US"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7"/>
          <p:cNvSpPr>
            <a:spLocks noGrp="1" noChangeArrowheads="1"/>
          </p:cNvSpPr>
          <p:nvPr>
            <p:ph type="sldNum" sz="quarter" idx="5"/>
          </p:nvPr>
        </p:nvSpPr>
        <p:spPr>
          <a:noFill/>
          <a:ln>
            <a:miter lim="800000"/>
            <a:headEnd/>
            <a:tailEnd/>
          </a:ln>
        </p:spPr>
        <p:txBody>
          <a:bodyPr/>
          <a:lstStyle/>
          <a:p>
            <a:fld id="{C4D3E4F3-89E1-4696-8E19-D4460966D872}" type="slidenum">
              <a:rPr lang="en-US" altLang="en-US">
                <a:latin typeface="Times New Roman" pitchFamily="18" charset="0"/>
                <a:cs typeface="Arial" charset="0"/>
              </a:rPr>
              <a:pPr/>
              <a:t>22</a:t>
            </a:fld>
            <a:endParaRPr lang="en-US" altLang="en-US">
              <a:latin typeface="Times New Roman" pitchFamily="18" charset="0"/>
              <a:cs typeface="Arial" charset="0"/>
            </a:endParaRPr>
          </a:p>
        </p:txBody>
      </p:sp>
      <p:sp>
        <p:nvSpPr>
          <p:cNvPr id="14339" name="Rectangle 2"/>
          <p:cNvSpPr>
            <a:spLocks noGrp="1" noRot="1" noChangeAspect="1" noChangeArrowheads="1" noTextEdit="1"/>
          </p:cNvSpPr>
          <p:nvPr>
            <p:ph type="sldImg"/>
          </p:nvPr>
        </p:nvSpPr>
        <p:spPr>
          <a:ln/>
        </p:spPr>
      </p:sp>
      <p:sp>
        <p:nvSpPr>
          <p:cNvPr id="14340" name="Rectangle 3"/>
          <p:cNvSpPr>
            <a:spLocks noGrp="1" noChangeArrowheads="1"/>
          </p:cNvSpPr>
          <p:nvPr>
            <p:ph type="body" idx="1"/>
          </p:nvPr>
        </p:nvSpPr>
        <p:spPr>
          <a:noFill/>
        </p:spPr>
        <p:txBody>
          <a:bodyPr/>
          <a:lstStyle/>
          <a:p>
            <a:endParaRPr lang="en-US"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p:cNvSpPr>
            <a:spLocks noGrp="1" noChangeArrowheads="1"/>
          </p:cNvSpPr>
          <p:nvPr>
            <p:ph type="sldNum" sz="quarter" idx="5"/>
          </p:nvPr>
        </p:nvSpPr>
        <p:spPr>
          <a:noFill/>
          <a:ln>
            <a:miter lim="800000"/>
            <a:headEnd/>
            <a:tailEnd/>
          </a:ln>
        </p:spPr>
        <p:txBody>
          <a:bodyPr/>
          <a:lstStyle/>
          <a:p>
            <a:fld id="{29D5A208-99FB-4AF7-9DCC-7F4D61457D04}" type="slidenum">
              <a:rPr lang="en-US" altLang="en-US">
                <a:latin typeface="Times New Roman" pitchFamily="18" charset="0"/>
                <a:cs typeface="Arial" charset="0"/>
              </a:rPr>
              <a:pPr/>
              <a:t>23</a:t>
            </a:fld>
            <a:endParaRPr lang="en-US" altLang="en-US">
              <a:latin typeface="Times New Roman" pitchFamily="18" charset="0"/>
              <a:cs typeface="Arial" charset="0"/>
            </a:endParaRPr>
          </a:p>
        </p:txBody>
      </p:sp>
      <p:sp>
        <p:nvSpPr>
          <p:cNvPr id="16387" name="Rectangle 2"/>
          <p:cNvSpPr>
            <a:spLocks noGrp="1" noRot="1" noChangeAspect="1" noChangeArrowheads="1" noTextEdit="1"/>
          </p:cNvSpPr>
          <p:nvPr>
            <p:ph type="sldImg"/>
          </p:nvPr>
        </p:nvSpPr>
        <p:spPr>
          <a:ln/>
        </p:spPr>
      </p:sp>
      <p:sp>
        <p:nvSpPr>
          <p:cNvPr id="16388" name="Rectangle 3"/>
          <p:cNvSpPr>
            <a:spLocks noGrp="1" noChangeArrowheads="1"/>
          </p:cNvSpPr>
          <p:nvPr>
            <p:ph type="body" idx="1"/>
          </p:nvPr>
        </p:nvSpPr>
        <p:spPr>
          <a:noFill/>
        </p:spPr>
        <p:txBody>
          <a:bodyPr/>
          <a:lstStyle/>
          <a:p>
            <a:endParaRPr lang="en-US"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p:cNvSpPr>
            <a:spLocks noGrp="1" noChangeArrowheads="1"/>
          </p:cNvSpPr>
          <p:nvPr>
            <p:ph type="sldNum" sz="quarter" idx="5"/>
          </p:nvPr>
        </p:nvSpPr>
        <p:spPr>
          <a:noFill/>
          <a:ln>
            <a:miter lim="800000"/>
            <a:headEnd/>
            <a:tailEnd/>
          </a:ln>
        </p:spPr>
        <p:txBody>
          <a:bodyPr/>
          <a:lstStyle/>
          <a:p>
            <a:fld id="{C680D23F-2CD9-4DFD-AA26-C0CD6359731D}" type="slidenum">
              <a:rPr lang="en-US" altLang="en-US">
                <a:latin typeface="Times New Roman" pitchFamily="18" charset="0"/>
                <a:cs typeface="Arial" charset="0"/>
              </a:rPr>
              <a:pPr/>
              <a:t>24</a:t>
            </a:fld>
            <a:endParaRPr lang="en-US" altLang="en-US">
              <a:latin typeface="Times New Roman" pitchFamily="18" charset="0"/>
              <a:cs typeface="Arial" charset="0"/>
            </a:endParaRPr>
          </a:p>
        </p:txBody>
      </p:sp>
      <p:sp>
        <p:nvSpPr>
          <p:cNvPr id="18435" name="Rectangle 2"/>
          <p:cNvSpPr>
            <a:spLocks noGrp="1" noRot="1" noChangeAspect="1" noChangeArrowheads="1" noTextEdit="1"/>
          </p:cNvSpPr>
          <p:nvPr>
            <p:ph type="sldImg"/>
          </p:nvPr>
        </p:nvSpPr>
        <p:spPr>
          <a:ln/>
        </p:spPr>
      </p:sp>
      <p:sp>
        <p:nvSpPr>
          <p:cNvPr id="18436" name="Rectangle 3"/>
          <p:cNvSpPr>
            <a:spLocks noGrp="1" noChangeArrowheads="1"/>
          </p:cNvSpPr>
          <p:nvPr>
            <p:ph type="body" idx="1"/>
          </p:nvPr>
        </p:nvSpPr>
        <p:spPr>
          <a:noFill/>
        </p:spPr>
        <p:txBody>
          <a:bodyPr/>
          <a:lstStyle/>
          <a:p>
            <a:endParaRPr lang="en-US"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p:cNvSpPr>
            <a:spLocks noGrp="1" noChangeArrowheads="1"/>
          </p:cNvSpPr>
          <p:nvPr>
            <p:ph type="sldNum" sz="quarter" idx="5"/>
          </p:nvPr>
        </p:nvSpPr>
        <p:spPr>
          <a:noFill/>
          <a:ln>
            <a:miter lim="800000"/>
            <a:headEnd/>
            <a:tailEnd/>
          </a:ln>
        </p:spPr>
        <p:txBody>
          <a:bodyPr/>
          <a:lstStyle/>
          <a:p>
            <a:fld id="{EC94418A-9613-4D20-81A5-E5F5B7C99BD9}" type="slidenum">
              <a:rPr lang="en-US" altLang="en-US">
                <a:latin typeface="Times New Roman" pitchFamily="18" charset="0"/>
                <a:cs typeface="Arial" charset="0"/>
              </a:rPr>
              <a:pPr/>
              <a:t>25</a:t>
            </a:fld>
            <a:endParaRPr lang="en-US" altLang="en-US">
              <a:latin typeface="Times New Roman" pitchFamily="18" charset="0"/>
              <a:cs typeface="Arial" charset="0"/>
            </a:endParaRPr>
          </a:p>
        </p:txBody>
      </p:sp>
      <p:sp>
        <p:nvSpPr>
          <p:cNvPr id="20483" name="Rectangle 2"/>
          <p:cNvSpPr>
            <a:spLocks noGrp="1" noRot="1" noChangeAspect="1" noChangeArrowheads="1" noTextEdit="1"/>
          </p:cNvSpPr>
          <p:nvPr>
            <p:ph type="sldImg"/>
          </p:nvPr>
        </p:nvSpPr>
        <p:spPr>
          <a:ln/>
        </p:spPr>
      </p:sp>
      <p:sp>
        <p:nvSpPr>
          <p:cNvPr id="20484" name="Rectangle 3"/>
          <p:cNvSpPr>
            <a:spLocks noGrp="1" noChangeArrowheads="1"/>
          </p:cNvSpPr>
          <p:nvPr>
            <p:ph type="body" idx="1"/>
          </p:nvPr>
        </p:nvSpPr>
        <p:spPr>
          <a:noFill/>
        </p:spPr>
        <p:txBody>
          <a:bodyPr/>
          <a:lstStyle/>
          <a:p>
            <a:endParaRPr lang="en-US"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p:cNvSpPr>
            <a:spLocks noGrp="1" noChangeArrowheads="1"/>
          </p:cNvSpPr>
          <p:nvPr>
            <p:ph type="sldNum" sz="quarter" idx="5"/>
          </p:nvPr>
        </p:nvSpPr>
        <p:spPr>
          <a:noFill/>
          <a:ln>
            <a:miter lim="800000"/>
            <a:headEnd/>
            <a:tailEnd/>
          </a:ln>
        </p:spPr>
        <p:txBody>
          <a:bodyPr/>
          <a:lstStyle/>
          <a:p>
            <a:fld id="{F1CD20E6-9975-4624-BFDD-EA1AD7100817}" type="slidenum">
              <a:rPr lang="en-US" altLang="en-US">
                <a:latin typeface="Times New Roman" pitchFamily="18" charset="0"/>
                <a:cs typeface="Arial" charset="0"/>
              </a:rPr>
              <a:pPr/>
              <a:t>26</a:t>
            </a:fld>
            <a:endParaRPr lang="en-US" altLang="en-US">
              <a:latin typeface="Times New Roman" pitchFamily="18" charset="0"/>
              <a:cs typeface="Arial" charset="0"/>
            </a:endParaRPr>
          </a:p>
        </p:txBody>
      </p:sp>
      <p:sp>
        <p:nvSpPr>
          <p:cNvPr id="22531" name="Rectangle 2"/>
          <p:cNvSpPr>
            <a:spLocks noGrp="1" noRot="1" noChangeAspect="1" noChangeArrowheads="1" noTextEdit="1"/>
          </p:cNvSpPr>
          <p:nvPr>
            <p:ph type="sldImg"/>
          </p:nvPr>
        </p:nvSpPr>
        <p:spPr>
          <a:ln/>
        </p:spPr>
      </p:sp>
      <p:sp>
        <p:nvSpPr>
          <p:cNvPr id="22532" name="Rectangle 3"/>
          <p:cNvSpPr>
            <a:spLocks noGrp="1" noChangeArrowheads="1"/>
          </p:cNvSpPr>
          <p:nvPr>
            <p:ph type="body" idx="1"/>
          </p:nvPr>
        </p:nvSpPr>
        <p:spPr>
          <a:noFill/>
        </p:spPr>
        <p:txBody>
          <a:bodyPr/>
          <a:lstStyle/>
          <a:p>
            <a:endParaRPr lang="en-US"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2/23/2020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2/23/2020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2/23/2020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2/23/2020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2/23/2020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2/23/2020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2/23/2020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2/23/2020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2/23/2020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2/23/2020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2/23/2020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theme" Target="../theme/theme1.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2/23/2020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 standalone="yes"?>
<Relationships xmlns="http://schemas.openxmlformats.org/package/2006/relationships"><Relationship Id="rId2" Type="http://schemas.openxmlformats.org/officeDocument/2006/relationships/image" Target="../media/image4.png" /><Relationship Id="rId1" Type="http://schemas.openxmlformats.org/officeDocument/2006/relationships/slideLayout" Target="../slideLayouts/slideLayout7.xml" /></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2.xml.rels><?xml version="1.0" encoding="UTF-8" standalone="yes"?>
<Relationships xmlns="http://schemas.openxmlformats.org/package/2006/relationships"><Relationship Id="rId2" Type="http://schemas.openxmlformats.org/officeDocument/2006/relationships/image" Target="../media/image5.png" /><Relationship Id="rId1" Type="http://schemas.openxmlformats.org/officeDocument/2006/relationships/slideLayout" Target="../slideLayouts/slideLayout2.xml" /></Relationships>
</file>

<file path=ppt/slides/_rels/slide13.xml.rels><?xml version="1.0" encoding="UTF-8" standalone="yes"?>
<Relationships xmlns="http://schemas.openxmlformats.org/package/2006/relationships"><Relationship Id="rId2" Type="http://schemas.openxmlformats.org/officeDocument/2006/relationships/image" Target="../media/image6.png" /><Relationship Id="rId1" Type="http://schemas.openxmlformats.org/officeDocument/2006/relationships/slideLayout" Target="../slideLayouts/slideLayout2.xml" /></Relationships>
</file>

<file path=ppt/slides/_rels/slide14.xml.rels><?xml version="1.0" encoding="UTF-8" standalone="yes"?>
<Relationships xmlns="http://schemas.openxmlformats.org/package/2006/relationships"><Relationship Id="rId2" Type="http://schemas.openxmlformats.org/officeDocument/2006/relationships/image" Target="../media/image7.png" /><Relationship Id="rId1" Type="http://schemas.openxmlformats.org/officeDocument/2006/relationships/slideLayout" Target="../slideLayouts/slideLayout7.xml" /></Relationships>
</file>

<file path=ppt/slides/_rels/slide15.xml.rels><?xml version="1.0" encoding="UTF-8" standalone="yes"?>
<Relationships xmlns="http://schemas.openxmlformats.org/package/2006/relationships"><Relationship Id="rId2" Type="http://schemas.openxmlformats.org/officeDocument/2006/relationships/image" Target="../media/image8.png" /><Relationship Id="rId1" Type="http://schemas.openxmlformats.org/officeDocument/2006/relationships/slideLayout" Target="../slideLayouts/slideLayout7.xml" /></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2.xml" /><Relationship Id="rId1" Type="http://schemas.openxmlformats.org/officeDocument/2006/relationships/slideLayout" Target="../slideLayouts/slideLayout2.xml" /></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3.xml" /><Relationship Id="rId1" Type="http://schemas.openxmlformats.org/officeDocument/2006/relationships/slideLayout" Target="../slideLayouts/slideLayout2.xml" /></Relationships>
</file>

<file path=ppt/slides/_rels/slide18.xml.rels><?xml version="1.0" encoding="UTF-8" standalone="yes"?>
<Relationships xmlns="http://schemas.openxmlformats.org/package/2006/relationships"><Relationship Id="rId2" Type="http://schemas.openxmlformats.org/officeDocument/2006/relationships/image" Target="../media/image9.png" /><Relationship Id="rId1" Type="http://schemas.openxmlformats.org/officeDocument/2006/relationships/slideLayout" Target="../slideLayouts/slideLayout7.xml" /></Relationships>
</file>

<file path=ppt/slides/_rels/slide19.xml.rels><?xml version="1.0" encoding="UTF-8" standalone="yes"?>
<Relationships xmlns="http://schemas.openxmlformats.org/package/2006/relationships"><Relationship Id="rId2" Type="http://schemas.openxmlformats.org/officeDocument/2006/relationships/image" Target="../media/image10.png" /><Relationship Id="rId1" Type="http://schemas.openxmlformats.org/officeDocument/2006/relationships/slideLayout" Target="../slideLayouts/slideLayout7.xml" /></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0.xml.rels><?xml version="1.0" encoding="UTF-8" standalone="yes"?>
<Relationships xmlns="http://schemas.openxmlformats.org/package/2006/relationships"><Relationship Id="rId2" Type="http://schemas.openxmlformats.org/officeDocument/2006/relationships/image" Target="../media/image11.png" /><Relationship Id="rId1" Type="http://schemas.openxmlformats.org/officeDocument/2006/relationships/slideLayout" Target="../slideLayouts/slideLayout7.xml" /></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4.xml" /><Relationship Id="rId1" Type="http://schemas.openxmlformats.org/officeDocument/2006/relationships/slideLayout" Target="../slideLayouts/slideLayout2.xml" /></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5.xml" /><Relationship Id="rId1" Type="http://schemas.openxmlformats.org/officeDocument/2006/relationships/slideLayout" Target="../slideLayouts/slideLayout2.xml" /></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6.xml" /><Relationship Id="rId1" Type="http://schemas.openxmlformats.org/officeDocument/2006/relationships/slideLayout" Target="../slideLayouts/slideLayout2.xml" /></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7.xml" /><Relationship Id="rId1" Type="http://schemas.openxmlformats.org/officeDocument/2006/relationships/slideLayout" Target="../slideLayouts/slideLayout2.xml" /></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8.xml" /><Relationship Id="rId1" Type="http://schemas.openxmlformats.org/officeDocument/2006/relationships/slideLayout" Target="../slideLayouts/slideLayout2.xml" /></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9.xml" /><Relationship Id="rId1" Type="http://schemas.openxmlformats.org/officeDocument/2006/relationships/slideLayout" Target="../slideLayouts/slideLayout2.xml" /></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31.xml.rels><?xml version="1.0" encoding="UTF-8" standalone="yes"?>
<Relationships xmlns="http://schemas.openxmlformats.org/package/2006/relationships"><Relationship Id="rId2" Type="http://schemas.openxmlformats.org/officeDocument/2006/relationships/image" Target="../media/image12.png" /><Relationship Id="rId1" Type="http://schemas.openxmlformats.org/officeDocument/2006/relationships/slideLayout" Target="../slideLayouts/slideLayout2.xml" /></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33.xml.rels><?xml version="1.0" encoding="UTF-8" standalone="yes"?>
<Relationships xmlns="http://schemas.openxmlformats.org/package/2006/relationships"><Relationship Id="rId3" Type="http://schemas.openxmlformats.org/officeDocument/2006/relationships/hyperlink" Target="http://www.instantiations.com/codepro/index.html" TargetMode="External" /><Relationship Id="rId2" Type="http://schemas.openxmlformats.org/officeDocument/2006/relationships/notesSlide" Target="../notesSlides/notesSlide10.xml" /><Relationship Id="rId1" Type="http://schemas.openxmlformats.org/officeDocument/2006/relationships/slideLayout" Target="../slideLayouts/slideLayout2.xml" /></Relationships>
</file>

<file path=ppt/slides/_rels/slide34.xml.rels><?xml version="1.0" encoding="UTF-8" standalone="yes"?>
<Relationships xmlns="http://schemas.openxmlformats.org/package/2006/relationships"><Relationship Id="rId3" Type="http://schemas.openxmlformats.org/officeDocument/2006/relationships/image" Target="../media/image13.png" /><Relationship Id="rId2" Type="http://schemas.openxmlformats.org/officeDocument/2006/relationships/notesSlide" Target="../notesSlides/notesSlide11.xml" /><Relationship Id="rId1" Type="http://schemas.openxmlformats.org/officeDocument/2006/relationships/slideLayout" Target="../slideLayouts/slideLayout7.xml" /><Relationship Id="rId4" Type="http://schemas.openxmlformats.org/officeDocument/2006/relationships/image" Target="../media/image14.png" /></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37.xml.rels><?xml version="1.0" encoding="UTF-8" standalone="yes"?>
<Relationships xmlns="http://schemas.openxmlformats.org/package/2006/relationships"><Relationship Id="rId2" Type="http://schemas.openxmlformats.org/officeDocument/2006/relationships/image" Target="../media/image15.png" /><Relationship Id="rId1" Type="http://schemas.openxmlformats.org/officeDocument/2006/relationships/slideLayout" Target="../slideLayouts/slideLayout7.xml" /></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2.xml" /><Relationship Id="rId1" Type="http://schemas.openxmlformats.org/officeDocument/2006/relationships/slideLayout" Target="../slideLayouts/slideLayout2.xml" /></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3.xml" /><Relationship Id="rId1" Type="http://schemas.openxmlformats.org/officeDocument/2006/relationships/slideLayout" Target="../slideLayouts/slideLayout2.xml" /></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4.xml" /><Relationship Id="rId1" Type="http://schemas.openxmlformats.org/officeDocument/2006/relationships/slideLayout" Target="../slideLayouts/slideLayout2.xml" /></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5.xml.rels><?xml version="1.0" encoding="UTF-8" standalone="yes"?>
<Relationships xmlns="http://schemas.openxmlformats.org/package/2006/relationships"><Relationship Id="rId2" Type="http://schemas.openxmlformats.org/officeDocument/2006/relationships/image" Target="../media/image1.png" /><Relationship Id="rId1" Type="http://schemas.openxmlformats.org/officeDocument/2006/relationships/slideLayout" Target="../slideLayouts/slideLayout7.xml" /></Relationships>
</file>

<file path=ppt/slides/_rels/slide50.xml.rels><?xml version="1.0" encoding="UTF-8" standalone="yes"?>
<Relationships xmlns="http://schemas.openxmlformats.org/package/2006/relationships"><Relationship Id="rId2" Type="http://schemas.openxmlformats.org/officeDocument/2006/relationships/image" Target="../media/image16.png" /><Relationship Id="rId1" Type="http://schemas.openxmlformats.org/officeDocument/2006/relationships/slideLayout" Target="../slideLayouts/slideLayout7.xml" /></Relationships>
</file>

<file path=ppt/slides/_rels/slide51.xml.rels><?xml version="1.0" encoding="UTF-8" standalone="yes"?>
<Relationships xmlns="http://schemas.openxmlformats.org/package/2006/relationships"><Relationship Id="rId2" Type="http://schemas.openxmlformats.org/officeDocument/2006/relationships/image" Target="../media/image17.png" /><Relationship Id="rId1" Type="http://schemas.openxmlformats.org/officeDocument/2006/relationships/slideLayout" Target="../slideLayouts/slideLayout7.xml" /></Relationships>
</file>

<file path=ppt/slides/_rels/slide52.xml.rels><?xml version="1.0" encoding="UTF-8" standalone="yes"?>
<Relationships xmlns="http://schemas.openxmlformats.org/package/2006/relationships"><Relationship Id="rId2" Type="http://schemas.openxmlformats.org/officeDocument/2006/relationships/image" Target="../media/image18.png" /><Relationship Id="rId1" Type="http://schemas.openxmlformats.org/officeDocument/2006/relationships/slideLayout" Target="../slideLayouts/slideLayout7.xml" /></Relationships>
</file>

<file path=ppt/slides/_rels/slide53.xml.rels><?xml version="1.0" encoding="UTF-8" standalone="yes"?>
<Relationships xmlns="http://schemas.openxmlformats.org/package/2006/relationships"><Relationship Id="rId2" Type="http://schemas.openxmlformats.org/officeDocument/2006/relationships/image" Target="../media/image19.png" /><Relationship Id="rId1" Type="http://schemas.openxmlformats.org/officeDocument/2006/relationships/slideLayout" Target="../slideLayouts/slideLayout7.xml" /></Relationships>
</file>

<file path=ppt/slides/_rels/slide54.xml.rels><?xml version="1.0" encoding="UTF-8" standalone="yes"?>
<Relationships xmlns="http://schemas.openxmlformats.org/package/2006/relationships"><Relationship Id="rId2" Type="http://schemas.openxmlformats.org/officeDocument/2006/relationships/image" Target="../media/image20.png" /><Relationship Id="rId1" Type="http://schemas.openxmlformats.org/officeDocument/2006/relationships/slideLayout" Target="../slideLayouts/slideLayout7.xml" /></Relationships>
</file>

<file path=ppt/slides/_rels/slide55.xml.rels><?xml version="1.0" encoding="UTF-8" standalone="yes"?>
<Relationships xmlns="http://schemas.openxmlformats.org/package/2006/relationships"><Relationship Id="rId2" Type="http://schemas.openxmlformats.org/officeDocument/2006/relationships/image" Target="../media/image21.png" /><Relationship Id="rId1" Type="http://schemas.openxmlformats.org/officeDocument/2006/relationships/slideLayout" Target="../slideLayouts/slideLayout7.xml" /></Relationships>
</file>

<file path=ppt/slides/_rels/slide56.xml.rels><?xml version="1.0" encoding="UTF-8" standalone="yes"?>
<Relationships xmlns="http://schemas.openxmlformats.org/package/2006/relationships"><Relationship Id="rId2" Type="http://schemas.openxmlformats.org/officeDocument/2006/relationships/image" Target="../media/image22.png" /><Relationship Id="rId1" Type="http://schemas.openxmlformats.org/officeDocument/2006/relationships/slideLayout" Target="../slideLayouts/slideLayout7.xml" /></Relationships>
</file>

<file path=ppt/slides/_rels/slide57.xml.rels><?xml version="1.0" encoding="UTF-8" standalone="yes"?>
<Relationships xmlns="http://schemas.openxmlformats.org/package/2006/relationships"><Relationship Id="rId2" Type="http://schemas.openxmlformats.org/officeDocument/2006/relationships/image" Target="../media/image23.png" /><Relationship Id="rId1" Type="http://schemas.openxmlformats.org/officeDocument/2006/relationships/slideLayout" Target="../slideLayouts/slideLayout7.xml" /></Relationships>
</file>

<file path=ppt/slides/_rels/slide58.xml.rels><?xml version="1.0" encoding="UTF-8" standalone="yes"?>
<Relationships xmlns="http://schemas.openxmlformats.org/package/2006/relationships"><Relationship Id="rId2" Type="http://schemas.openxmlformats.org/officeDocument/2006/relationships/image" Target="../media/image24.png" /><Relationship Id="rId1" Type="http://schemas.openxmlformats.org/officeDocument/2006/relationships/slideLayout" Target="../slideLayouts/slideLayout7.xml" /></Relationships>
</file>

<file path=ppt/slides/_rels/slide59.xml.rels><?xml version="1.0" encoding="UTF-8" standalone="yes"?>
<Relationships xmlns="http://schemas.openxmlformats.org/package/2006/relationships"><Relationship Id="rId2" Type="http://schemas.openxmlformats.org/officeDocument/2006/relationships/image" Target="../media/image25.png" /><Relationship Id="rId1" Type="http://schemas.openxmlformats.org/officeDocument/2006/relationships/slideLayout" Target="../slideLayouts/slideLayout7.xml" /></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60.xml.rels><?xml version="1.0" encoding="UTF-8" standalone="yes"?>
<Relationships xmlns="http://schemas.openxmlformats.org/package/2006/relationships"><Relationship Id="rId2" Type="http://schemas.openxmlformats.org/officeDocument/2006/relationships/image" Target="../media/image26.png" /><Relationship Id="rId1" Type="http://schemas.openxmlformats.org/officeDocument/2006/relationships/slideLayout" Target="../slideLayouts/slideLayout7.xml" /></Relationships>
</file>

<file path=ppt/slides/_rels/slide61.xml.rels><?xml version="1.0" encoding="UTF-8" standalone="yes"?>
<Relationships xmlns="http://schemas.openxmlformats.org/package/2006/relationships"><Relationship Id="rId2" Type="http://schemas.openxmlformats.org/officeDocument/2006/relationships/image" Target="../media/image27.png" /><Relationship Id="rId1" Type="http://schemas.openxmlformats.org/officeDocument/2006/relationships/slideLayout" Target="../slideLayouts/slideLayout7.xml" /></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7.xml.rels><?xml version="1.0" encoding="UTF-8" standalone="yes"?>
<Relationships xmlns="http://schemas.openxmlformats.org/package/2006/relationships"><Relationship Id="rId2" Type="http://schemas.openxmlformats.org/officeDocument/2006/relationships/image" Target="../media/image2.png" /><Relationship Id="rId1" Type="http://schemas.openxmlformats.org/officeDocument/2006/relationships/slideLayout" Target="../slideLayouts/slideLayout7.xml" /></Relationships>
</file>

<file path=ppt/slides/_rels/slide8.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Layout" Target="../slideLayouts/slideLayout7.xml" /></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1.xml" /><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UNIT - III</a:t>
            </a:r>
            <a:endParaRPr lang="en-IN" dirty="0"/>
          </a:p>
        </p:txBody>
      </p:sp>
      <p:sp>
        <p:nvSpPr>
          <p:cNvPr id="3" name="Subtitle 2"/>
          <p:cNvSpPr>
            <a:spLocks noGrp="1"/>
          </p:cNvSpPr>
          <p:nvPr>
            <p:ph type="subTitle" idx="1"/>
          </p:nvPr>
        </p:nvSpPr>
        <p:spPr>
          <a:xfrm>
            <a:off x="1371600" y="3886200"/>
            <a:ext cx="7391400" cy="2209800"/>
          </a:xfrm>
        </p:spPr>
        <p:txBody>
          <a:bodyPr>
            <a:normAutofit fontScale="92500" lnSpcReduction="10000"/>
          </a:bodyPr>
          <a:lstStyle/>
          <a:p>
            <a:r>
              <a:rPr lang="en-US" dirty="0"/>
              <a:t>Coding Standards – Framework – Reviews – Types of Review -  </a:t>
            </a:r>
            <a:r>
              <a:rPr lang="en-US" dirty="0" err="1"/>
              <a:t>DeskChecks</a:t>
            </a:r>
            <a:r>
              <a:rPr lang="en-US" dirty="0"/>
              <a:t>- Walkthroughs-Inspection- Code review-Automatic Code Generation - Pair Programming – Software reuse-TDD – Software construction artifacts</a:t>
            </a:r>
            <a:endParaRPr lang="en-IN" dirty="0"/>
          </a:p>
        </p:txBody>
      </p:sp>
    </p:spTree>
    <p:extLst>
      <p:ext uri="{BB962C8B-B14F-4D97-AF65-F5344CB8AC3E}">
        <p14:creationId xmlns:p14="http://schemas.microsoft.com/office/powerpoint/2010/main" val="23926086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7714" y="376619"/>
            <a:ext cx="9028571" cy="6104762"/>
          </a:xfrm>
          <a:prstGeom prst="rect">
            <a:avLst/>
          </a:prstGeom>
        </p:spPr>
      </p:pic>
    </p:spTree>
    <p:extLst>
      <p:ext uri="{BB962C8B-B14F-4D97-AF65-F5344CB8AC3E}">
        <p14:creationId xmlns:p14="http://schemas.microsoft.com/office/powerpoint/2010/main" val="38771794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Review</a:t>
            </a:r>
            <a:endParaRPr lang="en-IN" dirty="0"/>
          </a:p>
        </p:txBody>
      </p:sp>
      <p:sp>
        <p:nvSpPr>
          <p:cNvPr id="3" name="Content Placeholder 2"/>
          <p:cNvSpPr>
            <a:spLocks noGrp="1"/>
          </p:cNvSpPr>
          <p:nvPr>
            <p:ph idx="1"/>
          </p:nvPr>
        </p:nvSpPr>
        <p:spPr/>
        <p:txBody>
          <a:bodyPr/>
          <a:lstStyle/>
          <a:p>
            <a:r>
              <a:rPr lang="en-US" dirty="0"/>
              <a:t>There are some techniques available </a:t>
            </a:r>
          </a:p>
          <a:p>
            <a:pPr marL="971550" lvl="1" indent="-514350">
              <a:buFont typeface="+mj-lt"/>
              <a:buAutoNum type="arabicPeriod"/>
            </a:pPr>
            <a:r>
              <a:rPr lang="en-US" dirty="0" err="1"/>
              <a:t>Deskchecks</a:t>
            </a:r>
            <a:r>
              <a:rPr lang="en-US" dirty="0"/>
              <a:t> </a:t>
            </a:r>
          </a:p>
          <a:p>
            <a:pPr marL="971550" lvl="1" indent="-514350">
              <a:buFont typeface="+mj-lt"/>
              <a:buAutoNum type="arabicPeriod"/>
            </a:pPr>
            <a:r>
              <a:rPr lang="en-US" dirty="0"/>
              <a:t>Buddy Checking</a:t>
            </a:r>
          </a:p>
          <a:p>
            <a:pPr marL="971550" lvl="1" indent="-514350">
              <a:buFont typeface="+mj-lt"/>
              <a:buAutoNum type="arabicPeriod"/>
            </a:pPr>
            <a:r>
              <a:rPr lang="en-US" dirty="0"/>
              <a:t>walkthroughs </a:t>
            </a:r>
          </a:p>
          <a:p>
            <a:pPr marL="971550" lvl="1" indent="-514350">
              <a:buFont typeface="+mj-lt"/>
              <a:buAutoNum type="arabicPeriod"/>
            </a:pPr>
            <a:r>
              <a:rPr lang="en-US" dirty="0"/>
              <a:t>code reviews</a:t>
            </a:r>
          </a:p>
          <a:p>
            <a:pPr marL="971550" lvl="1" indent="-514350">
              <a:buFont typeface="+mj-lt"/>
              <a:buAutoNum type="arabicPeriod"/>
            </a:pPr>
            <a:r>
              <a:rPr lang="en-US" dirty="0"/>
              <a:t> inspections</a:t>
            </a:r>
          </a:p>
          <a:p>
            <a:pPr marL="457200" lvl="1" indent="0">
              <a:buNone/>
            </a:pPr>
            <a:endParaRPr lang="en-US" dirty="0"/>
          </a:p>
          <a:p>
            <a:pPr marL="457200" lvl="1" indent="0">
              <a:buNone/>
            </a:pPr>
            <a:r>
              <a:rPr lang="en-US" dirty="0"/>
              <a:t> etc. that ensure quality of the written code.</a:t>
            </a:r>
          </a:p>
          <a:p>
            <a:endParaRPr lang="en-IN" dirty="0"/>
          </a:p>
        </p:txBody>
      </p:sp>
    </p:spTree>
    <p:extLst>
      <p:ext uri="{BB962C8B-B14F-4D97-AF65-F5344CB8AC3E}">
        <p14:creationId xmlns:p14="http://schemas.microsoft.com/office/powerpoint/2010/main" val="41421082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477962"/>
          </a:xfrm>
        </p:spPr>
        <p:txBody>
          <a:bodyPr>
            <a:normAutofit/>
          </a:bodyPr>
          <a:lstStyle/>
          <a:p>
            <a:r>
              <a:rPr lang="en-US" dirty="0"/>
              <a:t>Source code review methods and their operation sequence</a:t>
            </a:r>
          </a:p>
        </p:txBody>
      </p:sp>
      <p:pic>
        <p:nvPicPr>
          <p:cNvPr id="307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133600" y="2590800"/>
            <a:ext cx="4953000" cy="2362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935500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txBody>
          <a:bodyPr>
            <a:normAutofit fontScale="90000"/>
          </a:bodyPr>
          <a:lstStyle/>
          <a:p>
            <a:r>
              <a:rPr lang="en-US" dirty="0" err="1"/>
              <a:t>Deskchecks</a:t>
            </a:r>
            <a:r>
              <a:rPr lang="en-US" dirty="0"/>
              <a:t> (Peer Reviews)</a:t>
            </a:r>
          </a:p>
        </p:txBody>
      </p:sp>
      <p:sp>
        <p:nvSpPr>
          <p:cNvPr id="3" name="Content Placeholder 2"/>
          <p:cNvSpPr>
            <a:spLocks noGrp="1"/>
          </p:cNvSpPr>
          <p:nvPr>
            <p:ph idx="1"/>
          </p:nvPr>
        </p:nvSpPr>
        <p:spPr>
          <a:xfrm>
            <a:off x="609600" y="990600"/>
            <a:ext cx="8229600" cy="5334000"/>
          </a:xfrm>
        </p:spPr>
        <p:txBody>
          <a:bodyPr>
            <a:noAutofit/>
          </a:bodyPr>
          <a:lstStyle/>
          <a:p>
            <a:pPr algn="just"/>
            <a:r>
              <a:rPr lang="en-US" sz="2400" dirty="0" err="1"/>
              <a:t>Deskchecks</a:t>
            </a:r>
            <a:r>
              <a:rPr lang="en-US" sz="2400" dirty="0"/>
              <a:t> are employed when a complete review of the source code is not important. </a:t>
            </a:r>
          </a:p>
          <a:p>
            <a:pPr algn="just"/>
            <a:r>
              <a:rPr lang="en-US" sz="2400" dirty="0"/>
              <a:t>Here, the developer sends his piece of code to the designated team members.</a:t>
            </a:r>
          </a:p>
          <a:p>
            <a:pPr algn="just"/>
            <a:r>
              <a:rPr lang="en-US" sz="2400" dirty="0"/>
              <a:t> These team members review the code and send feedback and comments to the developer as suggestions for improvement in the code. </a:t>
            </a:r>
          </a:p>
          <a:p>
            <a:pPr algn="just"/>
            <a:r>
              <a:rPr lang="en-US" sz="2400" dirty="0"/>
              <a:t>The developer reads those feedbacks and may decide to incorporate or to discard those suggestions.</a:t>
            </a:r>
          </a:p>
          <a:p>
            <a:pPr algn="just"/>
            <a:r>
              <a:rPr lang="en-US" sz="2400" dirty="0"/>
              <a:t> So this form of review is totally voluntary. </a:t>
            </a:r>
          </a:p>
          <a:p>
            <a:pPr algn="just"/>
            <a:r>
              <a:rPr lang="en-US" sz="2400" dirty="0"/>
              <a:t>Still, it is a powerful tool to eliminate defects or improve software code.</a:t>
            </a:r>
          </a:p>
        </p:txBody>
      </p:sp>
      <p:pic>
        <p:nvPicPr>
          <p:cNvPr id="4" name="Picture 3"/>
          <p:cNvPicPr>
            <a:picLocks noChangeAspect="1"/>
          </p:cNvPicPr>
          <p:nvPr/>
        </p:nvPicPr>
        <p:blipFill>
          <a:blip r:embed="rId2"/>
          <a:stretch>
            <a:fillRect/>
          </a:stretch>
        </p:blipFill>
        <p:spPr>
          <a:xfrm>
            <a:off x="3886200" y="5562600"/>
            <a:ext cx="4334010" cy="1890712"/>
          </a:xfrm>
          <a:prstGeom prst="rect">
            <a:avLst/>
          </a:prstGeom>
        </p:spPr>
      </p:pic>
    </p:spTree>
    <p:extLst>
      <p:ext uri="{BB962C8B-B14F-4D97-AF65-F5344CB8AC3E}">
        <p14:creationId xmlns:p14="http://schemas.microsoft.com/office/powerpoint/2010/main" val="13295712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62476" y="548047"/>
            <a:ext cx="8819048" cy="5761905"/>
          </a:xfrm>
          <a:prstGeom prst="rect">
            <a:avLst/>
          </a:prstGeom>
        </p:spPr>
      </p:pic>
    </p:spTree>
    <p:extLst>
      <p:ext uri="{BB962C8B-B14F-4D97-AF65-F5344CB8AC3E}">
        <p14:creationId xmlns:p14="http://schemas.microsoft.com/office/powerpoint/2010/main" val="18510100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305333" y="419476"/>
            <a:ext cx="8533333" cy="6019048"/>
          </a:xfrm>
          <a:prstGeom prst="rect">
            <a:avLst/>
          </a:prstGeom>
        </p:spPr>
      </p:pic>
    </p:spTree>
    <p:extLst>
      <p:ext uri="{BB962C8B-B14F-4D97-AF65-F5344CB8AC3E}">
        <p14:creationId xmlns:p14="http://schemas.microsoft.com/office/powerpoint/2010/main" val="8809647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en-US" sz="4000"/>
              <a:t>Types of Review: Walkthroughs</a:t>
            </a:r>
          </a:p>
        </p:txBody>
      </p:sp>
      <p:sp>
        <p:nvSpPr>
          <p:cNvPr id="4101" name="Rectangle 3"/>
          <p:cNvSpPr>
            <a:spLocks noGrp="1" noChangeArrowheads="1"/>
          </p:cNvSpPr>
          <p:nvPr>
            <p:ph idx="1"/>
          </p:nvPr>
        </p:nvSpPr>
        <p:spPr/>
        <p:txBody>
          <a:bodyPr>
            <a:normAutofit fontScale="92500" lnSpcReduction="20000"/>
          </a:bodyPr>
          <a:lstStyle/>
          <a:p>
            <a:pPr algn="just" fontAlgn="auto">
              <a:lnSpc>
                <a:spcPct val="150000"/>
              </a:lnSpc>
              <a:spcAft>
                <a:spcPts val="0"/>
              </a:spcAft>
              <a:buFont typeface="Arial" panose="020B0604020202020204" pitchFamily="34" charset="0"/>
              <a:buChar char="•"/>
              <a:defRPr/>
            </a:pPr>
            <a:r>
              <a:rPr lang="en-US" altLang="en-US" sz="2400" dirty="0"/>
              <a:t>A </a:t>
            </a:r>
            <a:r>
              <a:rPr lang="en-US" altLang="en-US" sz="2400" i="1" dirty="0"/>
              <a:t>walkthrough </a:t>
            </a:r>
            <a:r>
              <a:rPr lang="en-US" altLang="en-US" sz="2400" dirty="0"/>
              <a:t>is an informal way of presenting a technical document in a meeting.</a:t>
            </a:r>
          </a:p>
          <a:p>
            <a:pPr lvl="1" algn="just" fontAlgn="auto">
              <a:lnSpc>
                <a:spcPct val="150000"/>
              </a:lnSpc>
              <a:spcAft>
                <a:spcPts val="0"/>
              </a:spcAft>
              <a:buFont typeface="Arial" panose="020B0604020202020204" pitchFamily="34" charset="0"/>
              <a:buChar char="•"/>
              <a:defRPr/>
            </a:pPr>
            <a:r>
              <a:rPr lang="en-US" altLang="en-US" sz="2000" dirty="0"/>
              <a:t>Unlike other kinds of reviews, the author runs the walkthrough: calling the meeting, inviting the reviewers, soliciting comments and ensuring that everyone present understands the work product.</a:t>
            </a:r>
          </a:p>
          <a:p>
            <a:pPr lvl="1" algn="just" fontAlgn="auto">
              <a:lnSpc>
                <a:spcPct val="150000"/>
              </a:lnSpc>
              <a:spcAft>
                <a:spcPts val="0"/>
              </a:spcAft>
              <a:buFont typeface="Arial" panose="020B0604020202020204" pitchFamily="34" charset="0"/>
              <a:buChar char="•"/>
              <a:defRPr/>
            </a:pPr>
            <a:r>
              <a:rPr lang="en-US" altLang="en-US" sz="2000" dirty="0"/>
              <a:t>Walkthroughs are used when the author of a work product needs to take into account the perspective of someone who does not have the technical expertise to review the document.</a:t>
            </a:r>
          </a:p>
          <a:p>
            <a:pPr lvl="1" algn="just" fontAlgn="auto">
              <a:lnSpc>
                <a:spcPct val="150000"/>
              </a:lnSpc>
              <a:spcAft>
                <a:spcPts val="0"/>
              </a:spcAft>
              <a:buFont typeface="Arial" panose="020B0604020202020204" pitchFamily="34" charset="0"/>
              <a:buChar char="•"/>
              <a:defRPr/>
            </a:pPr>
            <a:r>
              <a:rPr lang="en-US" altLang="en-US" sz="2000" dirty="0"/>
              <a:t>After the meeting, the author should follow up with individual attendees who may have had additional information or insights. The document should then be corrected to reflect any issues that were raised.</a:t>
            </a:r>
          </a:p>
        </p:txBody>
      </p:sp>
      <p:sp>
        <p:nvSpPr>
          <p:cNvPr id="7172" name="Slide Number Placeholder 5"/>
          <p:cNvSpPr>
            <a:spLocks noGrp="1" noChangeArrowheads="1"/>
          </p:cNvSpPr>
          <p:nvPr>
            <p:ph type="sldNum" sz="quarter" idx="12"/>
          </p:nvPr>
        </p:nvSpPr>
        <p:spPr bwMode="auto">
          <a:noFill/>
          <a:ln>
            <a:miter lim="800000"/>
            <a:headEnd/>
            <a:tailEnd/>
          </a:ln>
        </p:spPr>
        <p:txBody>
          <a:bodyPr/>
          <a:lstStyle/>
          <a:p>
            <a:fld id="{6F054E1B-CB94-49C7-B9CE-CA94C091B2E7}" type="slidenum">
              <a:rPr lang="en-US" altLang="en-US" sz="1400">
                <a:solidFill>
                  <a:srgbClr val="E62D33"/>
                </a:solidFill>
                <a:latin typeface="Arial" charset="0"/>
                <a:cs typeface="Arial" charset="0"/>
              </a:rPr>
              <a:pPr/>
              <a:t>16</a:t>
            </a:fld>
            <a:endParaRPr lang="en-US" altLang="en-US" sz="1400">
              <a:solidFill>
                <a:srgbClr val="E62D33"/>
              </a:solidFill>
              <a:latin typeface="Arial" charset="0"/>
              <a:cs typeface="Arial"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r>
              <a:rPr lang="en-US" altLang="en-US" sz="4000"/>
              <a:t>Types of Review: Walkthroughs</a:t>
            </a:r>
          </a:p>
        </p:txBody>
      </p:sp>
      <p:sp>
        <p:nvSpPr>
          <p:cNvPr id="5125" name="Rectangle 3"/>
          <p:cNvSpPr>
            <a:spLocks noGrp="1" noChangeArrowheads="1"/>
          </p:cNvSpPr>
          <p:nvPr>
            <p:ph idx="1"/>
          </p:nvPr>
        </p:nvSpPr>
        <p:spPr/>
        <p:txBody>
          <a:bodyPr>
            <a:normAutofit fontScale="85000" lnSpcReduction="10000"/>
          </a:bodyPr>
          <a:lstStyle/>
          <a:p>
            <a:pPr algn="just" fontAlgn="auto">
              <a:lnSpc>
                <a:spcPct val="150000"/>
              </a:lnSpc>
              <a:spcAft>
                <a:spcPts val="0"/>
              </a:spcAft>
              <a:buFont typeface="Arial" panose="020B0604020202020204" pitchFamily="34" charset="0"/>
              <a:buChar char="•"/>
              <a:defRPr/>
            </a:pPr>
            <a:r>
              <a:rPr lang="en-US" altLang="en-US" sz="2400" dirty="0"/>
              <a:t>Guidelines for a Successful Walkthrough</a:t>
            </a:r>
          </a:p>
          <a:p>
            <a:pPr lvl="1" algn="just" fontAlgn="auto">
              <a:lnSpc>
                <a:spcPct val="150000"/>
              </a:lnSpc>
              <a:spcAft>
                <a:spcPts val="0"/>
              </a:spcAft>
              <a:buFont typeface="Arial" panose="020B0604020202020204" pitchFamily="34" charset="0"/>
              <a:buChar char="•"/>
              <a:defRPr/>
            </a:pPr>
            <a:r>
              <a:rPr lang="en-US" altLang="en-US" sz="2000" dirty="0"/>
              <a:t>Verify that everyone is present who needs to review the work. This can include users, stakeholders, engineering leads, managers and other interested people.</a:t>
            </a:r>
          </a:p>
          <a:p>
            <a:pPr lvl="1" algn="just" fontAlgn="auto">
              <a:lnSpc>
                <a:spcPct val="150000"/>
              </a:lnSpc>
              <a:spcAft>
                <a:spcPts val="0"/>
              </a:spcAft>
              <a:buFont typeface="Arial" panose="020B0604020202020204" pitchFamily="34" charset="0"/>
              <a:buChar char="•"/>
              <a:defRPr/>
            </a:pPr>
            <a:r>
              <a:rPr lang="en-US" altLang="en-US" sz="2000" dirty="0"/>
              <a:t>Verify that everyone present understands the purpose of the walkthrough meeting and how the material is going to be presented.</a:t>
            </a:r>
          </a:p>
          <a:p>
            <a:pPr lvl="1" algn="just" fontAlgn="auto">
              <a:lnSpc>
                <a:spcPct val="150000"/>
              </a:lnSpc>
              <a:spcAft>
                <a:spcPts val="0"/>
              </a:spcAft>
              <a:buFont typeface="Arial" panose="020B0604020202020204" pitchFamily="34" charset="0"/>
              <a:buChar char="•"/>
              <a:defRPr/>
            </a:pPr>
            <a:r>
              <a:rPr lang="en-US" altLang="en-US" sz="2000" dirty="0"/>
              <a:t>Describe each section of the material to be covered by the walkthrough.</a:t>
            </a:r>
          </a:p>
          <a:p>
            <a:pPr lvl="1" algn="just" fontAlgn="auto">
              <a:lnSpc>
                <a:spcPct val="150000"/>
              </a:lnSpc>
              <a:spcAft>
                <a:spcPts val="0"/>
              </a:spcAft>
              <a:buFont typeface="Arial" panose="020B0604020202020204" pitchFamily="34" charset="0"/>
              <a:buChar char="•"/>
              <a:defRPr/>
            </a:pPr>
            <a:r>
              <a:rPr lang="en-US" altLang="en-US" sz="2000" dirty="0"/>
              <a:t>Present the material in each section, ensure that everyone present understands the material.</a:t>
            </a:r>
          </a:p>
          <a:p>
            <a:pPr lvl="1" algn="just" fontAlgn="auto">
              <a:lnSpc>
                <a:spcPct val="150000"/>
              </a:lnSpc>
              <a:spcAft>
                <a:spcPts val="0"/>
              </a:spcAft>
              <a:buFont typeface="Arial" panose="020B0604020202020204" pitchFamily="34" charset="0"/>
              <a:buChar char="•"/>
              <a:defRPr/>
            </a:pPr>
            <a:r>
              <a:rPr lang="en-US" altLang="en-US" sz="2000" dirty="0"/>
              <a:t>Lead a discussion to identify any missing sections or material.</a:t>
            </a:r>
          </a:p>
          <a:p>
            <a:pPr lvl="1" algn="just" fontAlgn="auto">
              <a:lnSpc>
                <a:spcPct val="150000"/>
              </a:lnSpc>
              <a:spcAft>
                <a:spcPts val="0"/>
              </a:spcAft>
              <a:buFont typeface="Arial" panose="020B0604020202020204" pitchFamily="34" charset="0"/>
              <a:buChar char="•"/>
              <a:defRPr/>
            </a:pPr>
            <a:r>
              <a:rPr lang="en-US" altLang="en-US" sz="2000" dirty="0"/>
              <a:t>Document all issues that are raised by walkthrough attendees. </a:t>
            </a:r>
          </a:p>
          <a:p>
            <a:pPr lvl="1" algn="just" fontAlgn="auto">
              <a:lnSpc>
                <a:spcPct val="150000"/>
              </a:lnSpc>
              <a:spcAft>
                <a:spcPts val="0"/>
              </a:spcAft>
              <a:buFont typeface="Arial" panose="020B0604020202020204" pitchFamily="34" charset="0"/>
              <a:buChar char="•"/>
              <a:defRPr/>
            </a:pPr>
            <a:endParaRPr lang="en-US" altLang="en-US" sz="2000" dirty="0"/>
          </a:p>
          <a:p>
            <a:pPr lvl="1" algn="just" fontAlgn="auto">
              <a:lnSpc>
                <a:spcPct val="150000"/>
              </a:lnSpc>
              <a:spcAft>
                <a:spcPts val="0"/>
              </a:spcAft>
              <a:buFont typeface="Arial" panose="020B0604020202020204" pitchFamily="34" charset="0"/>
              <a:buChar char="•"/>
              <a:defRPr/>
            </a:pPr>
            <a:endParaRPr lang="en-US" altLang="en-US" sz="2000" dirty="0"/>
          </a:p>
        </p:txBody>
      </p:sp>
      <p:sp>
        <p:nvSpPr>
          <p:cNvPr id="9220" name="Slide Number Placeholder 5"/>
          <p:cNvSpPr>
            <a:spLocks noGrp="1" noChangeArrowheads="1"/>
          </p:cNvSpPr>
          <p:nvPr>
            <p:ph type="sldNum" sz="quarter" idx="12"/>
          </p:nvPr>
        </p:nvSpPr>
        <p:spPr bwMode="auto">
          <a:noFill/>
          <a:ln>
            <a:miter lim="800000"/>
            <a:headEnd/>
            <a:tailEnd/>
          </a:ln>
        </p:spPr>
        <p:txBody>
          <a:bodyPr/>
          <a:lstStyle/>
          <a:p>
            <a:fld id="{6015B0FC-3730-436B-B348-5A01AD8AD4E7}" type="slidenum">
              <a:rPr lang="en-US" altLang="en-US" sz="1400">
                <a:solidFill>
                  <a:srgbClr val="E62D33"/>
                </a:solidFill>
                <a:latin typeface="Arial" charset="0"/>
                <a:cs typeface="Arial" charset="0"/>
              </a:rPr>
              <a:pPr/>
              <a:t>17</a:t>
            </a:fld>
            <a:endParaRPr lang="en-US" altLang="en-US" sz="1400">
              <a:solidFill>
                <a:srgbClr val="E62D33"/>
              </a:solidFill>
              <a:latin typeface="Arial" charset="0"/>
              <a:cs typeface="Arial"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29143" y="933762"/>
            <a:ext cx="8485714" cy="4990476"/>
          </a:xfrm>
          <a:prstGeom prst="rect">
            <a:avLst/>
          </a:prstGeom>
        </p:spPr>
      </p:pic>
    </p:spTree>
    <p:extLst>
      <p:ext uri="{BB962C8B-B14F-4D97-AF65-F5344CB8AC3E}">
        <p14:creationId xmlns:p14="http://schemas.microsoft.com/office/powerpoint/2010/main" val="39443005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85143" y="181381"/>
            <a:ext cx="9314286" cy="6495238"/>
          </a:xfrm>
          <a:prstGeom prst="rect">
            <a:avLst/>
          </a:prstGeom>
        </p:spPr>
      </p:pic>
    </p:spTree>
    <p:extLst>
      <p:ext uri="{BB962C8B-B14F-4D97-AF65-F5344CB8AC3E}">
        <p14:creationId xmlns:p14="http://schemas.microsoft.com/office/powerpoint/2010/main" val="34828844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Coding Standards</a:t>
            </a:r>
            <a:endParaRPr lang="en-IN" dirty="0"/>
          </a:p>
        </p:txBody>
      </p:sp>
      <p:sp>
        <p:nvSpPr>
          <p:cNvPr id="3" name="Content Placeholder 2"/>
          <p:cNvSpPr>
            <a:spLocks noGrp="1"/>
          </p:cNvSpPr>
          <p:nvPr>
            <p:ph idx="1"/>
          </p:nvPr>
        </p:nvSpPr>
        <p:spPr/>
        <p:txBody>
          <a:bodyPr/>
          <a:lstStyle/>
          <a:p>
            <a:r>
              <a:rPr lang="en-IN" dirty="0"/>
              <a:t>A coding standard gives a uniform appearance to the codes written by different engineers.</a:t>
            </a:r>
          </a:p>
          <a:p>
            <a:r>
              <a:rPr lang="en-IN" dirty="0"/>
              <a:t>It improves readability, and maintainability of the code and it reduces complexity also.</a:t>
            </a:r>
          </a:p>
          <a:p>
            <a:r>
              <a:rPr lang="en-IN" dirty="0"/>
              <a:t>It helps in code reuse and helps to detect error easily.</a:t>
            </a:r>
          </a:p>
          <a:p>
            <a:r>
              <a:rPr lang="en-IN" dirty="0"/>
              <a:t>It promotes sound programming practices and increases efficiency of the programmers.</a:t>
            </a:r>
          </a:p>
        </p:txBody>
      </p:sp>
    </p:spTree>
    <p:extLst>
      <p:ext uri="{BB962C8B-B14F-4D97-AF65-F5344CB8AC3E}">
        <p14:creationId xmlns:p14="http://schemas.microsoft.com/office/powerpoint/2010/main" val="28515413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1334" y="467095"/>
            <a:ext cx="9266667" cy="5923809"/>
          </a:xfrm>
          <a:prstGeom prst="rect">
            <a:avLst/>
          </a:prstGeom>
        </p:spPr>
      </p:pic>
    </p:spTree>
    <p:extLst>
      <p:ext uri="{BB962C8B-B14F-4D97-AF65-F5344CB8AC3E}">
        <p14:creationId xmlns:p14="http://schemas.microsoft.com/office/powerpoint/2010/main" val="40990877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r>
              <a:rPr lang="en-US" altLang="en-US" sz="4000" dirty="0"/>
              <a:t>Code Review</a:t>
            </a:r>
          </a:p>
        </p:txBody>
      </p:sp>
      <p:sp>
        <p:nvSpPr>
          <p:cNvPr id="7173" name="Rectangle 3"/>
          <p:cNvSpPr>
            <a:spLocks noGrp="1" noChangeArrowheads="1"/>
          </p:cNvSpPr>
          <p:nvPr>
            <p:ph idx="1"/>
          </p:nvPr>
        </p:nvSpPr>
        <p:spPr/>
        <p:txBody>
          <a:bodyPr>
            <a:normAutofit fontScale="92500" lnSpcReduction="20000"/>
          </a:bodyPr>
          <a:lstStyle/>
          <a:p>
            <a:pPr algn="just" fontAlgn="auto">
              <a:lnSpc>
                <a:spcPct val="150000"/>
              </a:lnSpc>
              <a:spcAft>
                <a:spcPts val="0"/>
              </a:spcAft>
              <a:buFont typeface="Arial" panose="020B0604020202020204" pitchFamily="34" charset="0"/>
              <a:buChar char="•"/>
              <a:defRPr/>
            </a:pPr>
            <a:r>
              <a:rPr lang="en-US" altLang="en-US" sz="2800" dirty="0"/>
              <a:t>A </a:t>
            </a:r>
            <a:r>
              <a:rPr lang="en-US" altLang="en-US" sz="2800" i="1" dirty="0"/>
              <a:t>code review </a:t>
            </a:r>
            <a:r>
              <a:rPr lang="en-US" altLang="en-US" sz="2800" dirty="0"/>
              <a:t>is a special kind of inspection in which the team examines a sample of code and fixes any defects in it.</a:t>
            </a:r>
          </a:p>
          <a:p>
            <a:pPr lvl="1" algn="just" fontAlgn="auto">
              <a:lnSpc>
                <a:spcPct val="150000"/>
              </a:lnSpc>
              <a:spcAft>
                <a:spcPts val="0"/>
              </a:spcAft>
              <a:buFont typeface="Arial" panose="020B0604020202020204" pitchFamily="34" charset="0"/>
              <a:buChar char="•"/>
              <a:defRPr/>
            </a:pPr>
            <a:r>
              <a:rPr lang="en-US" altLang="en-US" sz="2400" dirty="0"/>
              <a:t>In a code review, a defect is a block of code which does not properly implement its requirements, which does not function as the programmer intended, or which is not incorrect but could be improved </a:t>
            </a:r>
          </a:p>
          <a:p>
            <a:pPr lvl="2" algn="just" fontAlgn="auto">
              <a:lnSpc>
                <a:spcPct val="150000"/>
              </a:lnSpc>
              <a:spcAft>
                <a:spcPts val="0"/>
              </a:spcAft>
              <a:buFont typeface="Arial" panose="020B0604020202020204" pitchFamily="34" charset="0"/>
              <a:buChar char="•"/>
              <a:defRPr/>
            </a:pPr>
            <a:r>
              <a:rPr lang="en-US" altLang="en-US" sz="2000" dirty="0"/>
              <a:t>For example, it could be made more readable or its performance could be improved</a:t>
            </a:r>
          </a:p>
        </p:txBody>
      </p:sp>
      <p:sp>
        <p:nvSpPr>
          <p:cNvPr id="11268" name="Slide Number Placeholder 5"/>
          <p:cNvSpPr>
            <a:spLocks noGrp="1" noChangeArrowheads="1"/>
          </p:cNvSpPr>
          <p:nvPr>
            <p:ph type="sldNum" sz="quarter" idx="12"/>
          </p:nvPr>
        </p:nvSpPr>
        <p:spPr bwMode="auto">
          <a:noFill/>
          <a:ln>
            <a:miter lim="800000"/>
            <a:headEnd/>
            <a:tailEnd/>
          </a:ln>
        </p:spPr>
        <p:txBody>
          <a:bodyPr/>
          <a:lstStyle/>
          <a:p>
            <a:fld id="{CB98725F-60A2-4170-B133-CA6355A6B59D}" type="slidenum">
              <a:rPr lang="en-US" altLang="en-US" sz="1400">
                <a:solidFill>
                  <a:srgbClr val="E62D33"/>
                </a:solidFill>
                <a:latin typeface="Arial" charset="0"/>
                <a:cs typeface="Arial" charset="0"/>
              </a:rPr>
              <a:pPr/>
              <a:t>21</a:t>
            </a:fld>
            <a:endParaRPr lang="en-US" altLang="en-US" sz="1400">
              <a:solidFill>
                <a:srgbClr val="E62D33"/>
              </a:solidFill>
              <a:latin typeface="Arial" charset="0"/>
              <a:cs typeface="Arial"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r>
              <a:rPr lang="en-US" altLang="en-US" sz="4000" dirty="0"/>
              <a:t>Code Review</a:t>
            </a:r>
          </a:p>
        </p:txBody>
      </p:sp>
      <p:sp>
        <p:nvSpPr>
          <p:cNvPr id="8197" name="Rectangle 3"/>
          <p:cNvSpPr>
            <a:spLocks noGrp="1" noChangeArrowheads="1"/>
          </p:cNvSpPr>
          <p:nvPr>
            <p:ph idx="1"/>
          </p:nvPr>
        </p:nvSpPr>
        <p:spPr/>
        <p:txBody>
          <a:bodyPr>
            <a:normAutofit fontScale="92500" lnSpcReduction="20000"/>
          </a:bodyPr>
          <a:lstStyle/>
          <a:p>
            <a:pPr algn="just" fontAlgn="auto">
              <a:lnSpc>
                <a:spcPct val="150000"/>
              </a:lnSpc>
              <a:spcAft>
                <a:spcPts val="0"/>
              </a:spcAft>
              <a:buFont typeface="Arial" panose="020B0604020202020204" pitchFamily="34" charset="0"/>
              <a:buChar char="•"/>
              <a:defRPr/>
            </a:pPr>
            <a:endParaRPr lang="en-US" altLang="en-US" sz="2400" dirty="0"/>
          </a:p>
          <a:p>
            <a:pPr lvl="1" algn="just" fontAlgn="auto">
              <a:lnSpc>
                <a:spcPct val="150000"/>
              </a:lnSpc>
              <a:spcAft>
                <a:spcPts val="0"/>
              </a:spcAft>
              <a:buFont typeface="Arial" panose="020B0604020202020204" pitchFamily="34" charset="0"/>
              <a:buChar char="•"/>
              <a:defRPr/>
            </a:pPr>
            <a:r>
              <a:rPr lang="en-US" altLang="en-US" sz="2000" dirty="0"/>
              <a:t>It’s important to review the code which is most likely to have defects. This will generally be the most complex, tricky or involved code.</a:t>
            </a:r>
          </a:p>
          <a:p>
            <a:pPr lvl="1" algn="just" fontAlgn="auto">
              <a:lnSpc>
                <a:spcPct val="150000"/>
              </a:lnSpc>
              <a:spcAft>
                <a:spcPts val="0"/>
              </a:spcAft>
              <a:buFont typeface="Arial" panose="020B0604020202020204" pitchFamily="34" charset="0"/>
              <a:buChar char="•"/>
              <a:defRPr/>
            </a:pPr>
            <a:r>
              <a:rPr lang="en-US" altLang="en-US" sz="2000" dirty="0"/>
              <a:t>Good candidates for code review include:</a:t>
            </a:r>
          </a:p>
          <a:p>
            <a:pPr lvl="2" algn="just" fontAlgn="auto">
              <a:lnSpc>
                <a:spcPct val="150000"/>
              </a:lnSpc>
              <a:spcAft>
                <a:spcPts val="0"/>
              </a:spcAft>
              <a:buFont typeface="Arial" panose="020B0604020202020204" pitchFamily="34" charset="0"/>
              <a:buChar char="•"/>
              <a:defRPr/>
            </a:pPr>
            <a:r>
              <a:rPr lang="en-US" altLang="en-US" sz="1800" dirty="0"/>
              <a:t>A portion of the software that only one person has the expertise to maintain</a:t>
            </a:r>
          </a:p>
          <a:p>
            <a:pPr lvl="2" algn="just" fontAlgn="auto">
              <a:lnSpc>
                <a:spcPct val="150000"/>
              </a:lnSpc>
              <a:spcAft>
                <a:spcPts val="0"/>
              </a:spcAft>
              <a:buFont typeface="Arial" panose="020B0604020202020204" pitchFamily="34" charset="0"/>
              <a:buChar char="•"/>
              <a:defRPr/>
            </a:pPr>
            <a:r>
              <a:rPr lang="en-US" altLang="en-US" sz="1800" dirty="0"/>
              <a:t>Code that implements a highly abstract or tricky algorithm</a:t>
            </a:r>
          </a:p>
          <a:p>
            <a:pPr lvl="2" algn="just" fontAlgn="auto">
              <a:lnSpc>
                <a:spcPct val="150000"/>
              </a:lnSpc>
              <a:spcAft>
                <a:spcPts val="0"/>
              </a:spcAft>
              <a:buFont typeface="Arial" panose="020B0604020202020204" pitchFamily="34" charset="0"/>
              <a:buChar char="•"/>
              <a:defRPr/>
            </a:pPr>
            <a:r>
              <a:rPr lang="en-US" altLang="en-US" sz="1800" dirty="0"/>
              <a:t>An object, library or API that is particularly difficult to work with</a:t>
            </a:r>
          </a:p>
          <a:p>
            <a:pPr lvl="2" algn="just" fontAlgn="auto">
              <a:lnSpc>
                <a:spcPct val="150000"/>
              </a:lnSpc>
              <a:spcAft>
                <a:spcPts val="0"/>
              </a:spcAft>
              <a:buFont typeface="Arial" panose="020B0604020202020204" pitchFamily="34" charset="0"/>
              <a:buChar char="•"/>
              <a:defRPr/>
            </a:pPr>
            <a:r>
              <a:rPr lang="en-US" altLang="en-US" sz="1800" dirty="0"/>
              <a:t>Code written by someone who is inexperienced or has not written that kind of code before, or written in an unfamiliar language</a:t>
            </a:r>
          </a:p>
          <a:p>
            <a:pPr lvl="2" algn="just" fontAlgn="auto">
              <a:lnSpc>
                <a:spcPct val="150000"/>
              </a:lnSpc>
              <a:spcAft>
                <a:spcPts val="0"/>
              </a:spcAft>
              <a:buFont typeface="Arial" panose="020B0604020202020204" pitchFamily="34" charset="0"/>
              <a:buChar char="•"/>
              <a:defRPr/>
            </a:pPr>
            <a:r>
              <a:rPr lang="en-US" altLang="en-US" sz="1800" dirty="0"/>
              <a:t>Code which employs a new programming technique</a:t>
            </a:r>
          </a:p>
          <a:p>
            <a:pPr lvl="2" algn="just" fontAlgn="auto">
              <a:lnSpc>
                <a:spcPct val="150000"/>
              </a:lnSpc>
              <a:spcAft>
                <a:spcPts val="0"/>
              </a:spcAft>
              <a:buFont typeface="Arial" panose="020B0604020202020204" pitchFamily="34" charset="0"/>
              <a:buChar char="•"/>
              <a:defRPr/>
            </a:pPr>
            <a:r>
              <a:rPr lang="en-US" altLang="en-US" sz="1800" dirty="0"/>
              <a:t>An area of the code that will be especially catastrophic if there are defects</a:t>
            </a:r>
          </a:p>
        </p:txBody>
      </p:sp>
      <p:sp>
        <p:nvSpPr>
          <p:cNvPr id="13316" name="Slide Number Placeholder 5"/>
          <p:cNvSpPr>
            <a:spLocks noGrp="1" noChangeArrowheads="1"/>
          </p:cNvSpPr>
          <p:nvPr>
            <p:ph type="sldNum" sz="quarter" idx="12"/>
          </p:nvPr>
        </p:nvSpPr>
        <p:spPr bwMode="auto">
          <a:noFill/>
          <a:ln>
            <a:miter lim="800000"/>
            <a:headEnd/>
            <a:tailEnd/>
          </a:ln>
        </p:spPr>
        <p:txBody>
          <a:bodyPr/>
          <a:lstStyle/>
          <a:p>
            <a:fld id="{32781215-9DA3-482D-9B68-8A1D9B54AB38}" type="slidenum">
              <a:rPr lang="en-US" altLang="en-US" sz="1400">
                <a:solidFill>
                  <a:srgbClr val="E62D33"/>
                </a:solidFill>
                <a:latin typeface="Arial" charset="0"/>
                <a:cs typeface="Arial" charset="0"/>
              </a:rPr>
              <a:pPr/>
              <a:t>22</a:t>
            </a:fld>
            <a:endParaRPr lang="en-US" altLang="en-US" sz="1400">
              <a:solidFill>
                <a:srgbClr val="E62D33"/>
              </a:solidFill>
              <a:latin typeface="Arial" charset="0"/>
              <a:cs typeface="Arial" charset="0"/>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7" name="Rectangle 3"/>
          <p:cNvSpPr>
            <a:spLocks noGrp="1" noChangeArrowheads="1"/>
          </p:cNvSpPr>
          <p:nvPr>
            <p:ph idx="1"/>
          </p:nvPr>
        </p:nvSpPr>
        <p:spPr>
          <a:xfrm>
            <a:off x="685800" y="0"/>
            <a:ext cx="7772400" cy="6096000"/>
          </a:xfrm>
        </p:spPr>
        <p:txBody>
          <a:bodyPr>
            <a:normAutofit fontScale="92500" lnSpcReduction="20000"/>
          </a:bodyPr>
          <a:lstStyle/>
          <a:p>
            <a:pPr fontAlgn="auto">
              <a:lnSpc>
                <a:spcPct val="80000"/>
              </a:lnSpc>
              <a:spcAft>
                <a:spcPts val="0"/>
              </a:spcAft>
              <a:buFont typeface="Arial" panose="020B0604020202020204" pitchFamily="34" charset="0"/>
              <a:buChar char="•"/>
              <a:defRPr/>
            </a:pPr>
            <a:endParaRPr lang="en-US" sz="2400" dirty="0"/>
          </a:p>
          <a:p>
            <a:pPr fontAlgn="auto">
              <a:lnSpc>
                <a:spcPct val="80000"/>
              </a:lnSpc>
              <a:spcAft>
                <a:spcPts val="0"/>
              </a:spcAft>
              <a:buFont typeface="Arial" panose="020B0604020202020204" pitchFamily="34" charset="0"/>
              <a:buChar char="•"/>
              <a:defRPr/>
            </a:pPr>
            <a:r>
              <a:rPr lang="en-US" sz="2400" dirty="0"/>
              <a:t>Code Review Checklist</a:t>
            </a:r>
          </a:p>
          <a:p>
            <a:pPr lvl="1" fontAlgn="auto">
              <a:lnSpc>
                <a:spcPct val="80000"/>
              </a:lnSpc>
              <a:spcAft>
                <a:spcPts val="0"/>
              </a:spcAft>
              <a:buFont typeface="Wingdings 3" pitchFamily="18" charset="2"/>
              <a:buChar char="w"/>
              <a:defRPr/>
            </a:pPr>
            <a:r>
              <a:rPr lang="en-US" dirty="0"/>
              <a:t>Clarity</a:t>
            </a:r>
          </a:p>
          <a:p>
            <a:pPr lvl="2" fontAlgn="auto">
              <a:lnSpc>
                <a:spcPct val="80000"/>
              </a:lnSpc>
              <a:spcAft>
                <a:spcPts val="0"/>
              </a:spcAft>
              <a:buFont typeface="Arial" panose="020B0604020202020204" pitchFamily="34" charset="0"/>
              <a:buChar char="•"/>
              <a:defRPr/>
            </a:pPr>
            <a:r>
              <a:rPr lang="en-US" sz="1400" dirty="0"/>
              <a:t>Is the code clear and easy to understand?</a:t>
            </a:r>
          </a:p>
          <a:p>
            <a:pPr lvl="2" fontAlgn="auto">
              <a:lnSpc>
                <a:spcPct val="80000"/>
              </a:lnSpc>
              <a:spcAft>
                <a:spcPts val="0"/>
              </a:spcAft>
              <a:buFont typeface="Arial" panose="020B0604020202020204" pitchFamily="34" charset="0"/>
              <a:buChar char="•"/>
              <a:defRPr/>
            </a:pPr>
            <a:r>
              <a:rPr lang="en-US" sz="1400" dirty="0"/>
              <a:t>Did the programmer unnecessarily obfuscate any part of it?</a:t>
            </a:r>
          </a:p>
          <a:p>
            <a:pPr lvl="2" fontAlgn="auto">
              <a:lnSpc>
                <a:spcPct val="80000"/>
              </a:lnSpc>
              <a:spcAft>
                <a:spcPts val="0"/>
              </a:spcAft>
              <a:buFont typeface="Arial" panose="020B0604020202020204" pitchFamily="34" charset="0"/>
              <a:buChar char="•"/>
              <a:defRPr/>
            </a:pPr>
            <a:r>
              <a:rPr lang="en-US" sz="1400" dirty="0"/>
              <a:t>Can the code be refactored to make it clearer?</a:t>
            </a:r>
          </a:p>
          <a:p>
            <a:pPr lvl="1" fontAlgn="auto">
              <a:lnSpc>
                <a:spcPct val="80000"/>
              </a:lnSpc>
              <a:spcAft>
                <a:spcPts val="0"/>
              </a:spcAft>
              <a:buFont typeface="Wingdings 3" pitchFamily="18" charset="2"/>
              <a:buChar char="w"/>
              <a:defRPr/>
            </a:pPr>
            <a:r>
              <a:rPr lang="en-US" dirty="0"/>
              <a:t>Maintainability</a:t>
            </a:r>
          </a:p>
          <a:p>
            <a:pPr lvl="2" fontAlgn="auto">
              <a:lnSpc>
                <a:spcPct val="80000"/>
              </a:lnSpc>
              <a:spcAft>
                <a:spcPts val="0"/>
              </a:spcAft>
              <a:buFont typeface="Arial" panose="020B0604020202020204" pitchFamily="34" charset="0"/>
              <a:buChar char="•"/>
              <a:defRPr/>
            </a:pPr>
            <a:r>
              <a:rPr lang="en-US" sz="1400" dirty="0"/>
              <a:t>Will other programmers be able to maintain this code?</a:t>
            </a:r>
          </a:p>
          <a:p>
            <a:pPr lvl="2" fontAlgn="auto">
              <a:lnSpc>
                <a:spcPct val="80000"/>
              </a:lnSpc>
              <a:spcAft>
                <a:spcPts val="0"/>
              </a:spcAft>
              <a:buFont typeface="Arial" panose="020B0604020202020204" pitchFamily="34" charset="0"/>
              <a:buChar char="•"/>
              <a:defRPr/>
            </a:pPr>
            <a:r>
              <a:rPr lang="en-US" sz="1400" dirty="0"/>
              <a:t>Is it well commented and documented properly?</a:t>
            </a:r>
          </a:p>
          <a:p>
            <a:pPr lvl="1" fontAlgn="auto">
              <a:lnSpc>
                <a:spcPct val="80000"/>
              </a:lnSpc>
              <a:spcAft>
                <a:spcPts val="0"/>
              </a:spcAft>
              <a:buFont typeface="Wingdings 3" pitchFamily="18" charset="2"/>
              <a:buChar char="w"/>
              <a:defRPr/>
            </a:pPr>
            <a:r>
              <a:rPr lang="en-US" dirty="0"/>
              <a:t>Accuracy</a:t>
            </a:r>
          </a:p>
          <a:p>
            <a:pPr lvl="2" fontAlgn="auto">
              <a:lnSpc>
                <a:spcPct val="80000"/>
              </a:lnSpc>
              <a:spcAft>
                <a:spcPts val="0"/>
              </a:spcAft>
              <a:buFont typeface="Arial" panose="020B0604020202020204" pitchFamily="34" charset="0"/>
              <a:buChar char="•"/>
              <a:defRPr/>
            </a:pPr>
            <a:r>
              <a:rPr lang="en-US" sz="1400" dirty="0"/>
              <a:t>Does the code accomplish what it is meant to do?</a:t>
            </a:r>
          </a:p>
          <a:p>
            <a:pPr lvl="2" fontAlgn="auto">
              <a:lnSpc>
                <a:spcPct val="80000"/>
              </a:lnSpc>
              <a:spcAft>
                <a:spcPts val="0"/>
              </a:spcAft>
              <a:buFont typeface="Arial" panose="020B0604020202020204" pitchFamily="34" charset="0"/>
              <a:buChar char="•"/>
              <a:defRPr/>
            </a:pPr>
            <a:r>
              <a:rPr lang="en-US" sz="1400" dirty="0"/>
              <a:t>If an algorithm is being implemented, is it implemented correctly?</a:t>
            </a:r>
          </a:p>
          <a:p>
            <a:pPr lvl="1" fontAlgn="auto">
              <a:lnSpc>
                <a:spcPct val="80000"/>
              </a:lnSpc>
              <a:spcAft>
                <a:spcPts val="0"/>
              </a:spcAft>
              <a:buFont typeface="Wingdings 3" pitchFamily="18" charset="2"/>
              <a:buChar char="w"/>
              <a:defRPr/>
            </a:pPr>
            <a:r>
              <a:rPr lang="en-US" dirty="0"/>
              <a:t>Readability and Robustness</a:t>
            </a:r>
          </a:p>
          <a:p>
            <a:pPr lvl="2" fontAlgn="auto">
              <a:lnSpc>
                <a:spcPct val="80000"/>
              </a:lnSpc>
              <a:spcAft>
                <a:spcPts val="0"/>
              </a:spcAft>
              <a:buFont typeface="Arial" panose="020B0604020202020204" pitchFamily="34" charset="0"/>
              <a:buChar char="•"/>
              <a:defRPr/>
            </a:pPr>
            <a:r>
              <a:rPr lang="en-US" sz="1400" dirty="0"/>
              <a:t>Is the code fault-tolerant? Is the code error-tolerant?</a:t>
            </a:r>
          </a:p>
          <a:p>
            <a:pPr lvl="2" fontAlgn="auto">
              <a:lnSpc>
                <a:spcPct val="80000"/>
              </a:lnSpc>
              <a:spcAft>
                <a:spcPts val="0"/>
              </a:spcAft>
              <a:buFont typeface="Arial" panose="020B0604020202020204" pitchFamily="34" charset="0"/>
              <a:buChar char="•"/>
              <a:defRPr/>
            </a:pPr>
            <a:r>
              <a:rPr lang="en-US" sz="1400" dirty="0"/>
              <a:t>Will it handle abnormal conditions or malformed input?</a:t>
            </a:r>
          </a:p>
          <a:p>
            <a:pPr lvl="2" fontAlgn="auto">
              <a:lnSpc>
                <a:spcPct val="80000"/>
              </a:lnSpc>
              <a:spcAft>
                <a:spcPts val="0"/>
              </a:spcAft>
              <a:buFont typeface="Arial" panose="020B0604020202020204" pitchFamily="34" charset="0"/>
              <a:buChar char="•"/>
              <a:defRPr/>
            </a:pPr>
            <a:r>
              <a:rPr lang="en-US" sz="1400" dirty="0"/>
              <a:t>Does it fail gracefully if it encounters an unexpended condition?</a:t>
            </a:r>
          </a:p>
          <a:p>
            <a:pPr lvl="1" fontAlgn="auto">
              <a:lnSpc>
                <a:spcPct val="80000"/>
              </a:lnSpc>
              <a:spcAft>
                <a:spcPts val="0"/>
              </a:spcAft>
              <a:buFont typeface="Wingdings 3" pitchFamily="18" charset="2"/>
              <a:buChar char="w"/>
              <a:defRPr/>
            </a:pPr>
            <a:r>
              <a:rPr lang="en-US" dirty="0"/>
              <a:t>Security</a:t>
            </a:r>
          </a:p>
          <a:p>
            <a:pPr lvl="2" fontAlgn="auto">
              <a:lnSpc>
                <a:spcPct val="80000"/>
              </a:lnSpc>
              <a:spcAft>
                <a:spcPts val="0"/>
              </a:spcAft>
              <a:buFont typeface="Arial" panose="020B0604020202020204" pitchFamily="34" charset="0"/>
              <a:buChar char="•"/>
              <a:defRPr/>
            </a:pPr>
            <a:r>
              <a:rPr lang="en-US" sz="1400" dirty="0"/>
              <a:t>Is the code vulnerable to unauthorized access, malicious use, or modification?</a:t>
            </a:r>
          </a:p>
          <a:p>
            <a:pPr lvl="1" fontAlgn="auto">
              <a:lnSpc>
                <a:spcPct val="80000"/>
              </a:lnSpc>
              <a:spcAft>
                <a:spcPts val="0"/>
              </a:spcAft>
              <a:buFont typeface="Wingdings 3" pitchFamily="18" charset="2"/>
              <a:buChar char="w"/>
              <a:defRPr/>
            </a:pPr>
            <a:r>
              <a:rPr lang="en-US" dirty="0"/>
              <a:t> Scalability</a:t>
            </a:r>
          </a:p>
          <a:p>
            <a:pPr lvl="2" fontAlgn="auto">
              <a:lnSpc>
                <a:spcPct val="80000"/>
              </a:lnSpc>
              <a:spcAft>
                <a:spcPts val="0"/>
              </a:spcAft>
              <a:buFont typeface="Arial" panose="020B0604020202020204" pitchFamily="34" charset="0"/>
              <a:buChar char="•"/>
              <a:defRPr/>
            </a:pPr>
            <a:r>
              <a:rPr lang="en-US" sz="1400" dirty="0"/>
              <a:t>Could the code be a bottleneck that prevents the system from growing to accommodate increase load, data, users, or input?</a:t>
            </a:r>
          </a:p>
          <a:p>
            <a:pPr lvl="1" fontAlgn="auto">
              <a:lnSpc>
                <a:spcPct val="80000"/>
              </a:lnSpc>
              <a:spcAft>
                <a:spcPts val="0"/>
              </a:spcAft>
              <a:buFont typeface="Wingdings 3" pitchFamily="18" charset="2"/>
              <a:buChar char="w"/>
              <a:defRPr/>
            </a:pPr>
            <a:r>
              <a:rPr lang="en-US" dirty="0"/>
              <a:t>Reusability</a:t>
            </a:r>
          </a:p>
          <a:p>
            <a:pPr lvl="2" fontAlgn="auto">
              <a:lnSpc>
                <a:spcPct val="80000"/>
              </a:lnSpc>
              <a:spcAft>
                <a:spcPts val="0"/>
              </a:spcAft>
              <a:buFont typeface="Arial" panose="020B0604020202020204" pitchFamily="34" charset="0"/>
              <a:buChar char="•"/>
              <a:defRPr/>
            </a:pPr>
            <a:r>
              <a:rPr lang="en-US" sz="1400" dirty="0"/>
              <a:t>Could this code be reused in other applications?</a:t>
            </a:r>
          </a:p>
          <a:p>
            <a:pPr lvl="2" fontAlgn="auto">
              <a:lnSpc>
                <a:spcPct val="80000"/>
              </a:lnSpc>
              <a:spcAft>
                <a:spcPts val="0"/>
              </a:spcAft>
              <a:buFont typeface="Arial" panose="020B0604020202020204" pitchFamily="34" charset="0"/>
              <a:buChar char="•"/>
              <a:defRPr/>
            </a:pPr>
            <a:r>
              <a:rPr lang="en-US" sz="1400" dirty="0"/>
              <a:t>Can it be made more general?</a:t>
            </a:r>
          </a:p>
          <a:p>
            <a:pPr lvl="1" fontAlgn="auto">
              <a:lnSpc>
                <a:spcPct val="80000"/>
              </a:lnSpc>
              <a:spcAft>
                <a:spcPts val="0"/>
              </a:spcAft>
              <a:buFont typeface="Wingdings 3" pitchFamily="18" charset="2"/>
              <a:buChar char="w"/>
              <a:defRPr/>
            </a:pPr>
            <a:r>
              <a:rPr lang="en-US" dirty="0"/>
              <a:t>Efficiency</a:t>
            </a:r>
          </a:p>
          <a:p>
            <a:pPr lvl="2" fontAlgn="auto">
              <a:lnSpc>
                <a:spcPct val="80000"/>
              </a:lnSpc>
              <a:spcAft>
                <a:spcPts val="0"/>
              </a:spcAft>
              <a:buFont typeface="Arial" panose="020B0604020202020204" pitchFamily="34" charset="0"/>
              <a:buChar char="•"/>
              <a:defRPr/>
            </a:pPr>
            <a:r>
              <a:rPr lang="en-US" sz="1400" dirty="0"/>
              <a:t>Does the code make efficient use if memory, CPU cycles, bandwidth, or other system resources?</a:t>
            </a:r>
          </a:p>
          <a:p>
            <a:pPr lvl="2" fontAlgn="auto">
              <a:lnSpc>
                <a:spcPct val="80000"/>
              </a:lnSpc>
              <a:spcAft>
                <a:spcPts val="0"/>
              </a:spcAft>
              <a:buFont typeface="Arial" panose="020B0604020202020204" pitchFamily="34" charset="0"/>
              <a:buChar char="•"/>
              <a:defRPr/>
            </a:pPr>
            <a:r>
              <a:rPr lang="en-US" sz="1400" dirty="0"/>
              <a:t>Can it be optimized?</a:t>
            </a:r>
            <a:endParaRPr lang="en-US" dirty="0"/>
          </a:p>
        </p:txBody>
      </p:sp>
      <p:sp>
        <p:nvSpPr>
          <p:cNvPr id="15363" name="Slide Number Placeholder 5"/>
          <p:cNvSpPr>
            <a:spLocks noGrp="1" noChangeArrowheads="1"/>
          </p:cNvSpPr>
          <p:nvPr>
            <p:ph type="sldNum" sz="quarter" idx="12"/>
          </p:nvPr>
        </p:nvSpPr>
        <p:spPr bwMode="auto">
          <a:noFill/>
          <a:ln>
            <a:miter lim="800000"/>
            <a:headEnd/>
            <a:tailEnd/>
          </a:ln>
        </p:spPr>
        <p:txBody>
          <a:bodyPr/>
          <a:lstStyle/>
          <a:p>
            <a:fld id="{2101F0C6-7948-435C-AF34-08048B393653}" type="slidenum">
              <a:rPr lang="en-US" altLang="en-US" sz="1400">
                <a:solidFill>
                  <a:srgbClr val="E62D33"/>
                </a:solidFill>
                <a:latin typeface="Arial" charset="0"/>
                <a:cs typeface="Arial" charset="0"/>
              </a:rPr>
              <a:pPr/>
              <a:t>23</a:t>
            </a:fld>
            <a:endParaRPr lang="en-US" altLang="en-US" sz="1400">
              <a:solidFill>
                <a:srgbClr val="E62D33"/>
              </a:solidFill>
              <a:latin typeface="Arial" charset="0"/>
              <a:cs typeface="Arial" charset="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r>
              <a:rPr lang="en-US" altLang="en-US" sz="4000" dirty="0"/>
              <a:t>Code Review</a:t>
            </a:r>
          </a:p>
        </p:txBody>
      </p:sp>
      <p:sp>
        <p:nvSpPr>
          <p:cNvPr id="136195" name="Rectangle 3"/>
          <p:cNvSpPr>
            <a:spLocks noGrp="1" noChangeArrowheads="1"/>
          </p:cNvSpPr>
          <p:nvPr>
            <p:ph idx="1"/>
          </p:nvPr>
        </p:nvSpPr>
        <p:spPr>
          <a:xfrm>
            <a:off x="533400" y="1600200"/>
            <a:ext cx="7848600" cy="4495800"/>
          </a:xfrm>
        </p:spPr>
        <p:txBody>
          <a:bodyPr/>
          <a:lstStyle/>
          <a:p>
            <a:pPr marL="0" indent="-400050" fontAlgn="auto">
              <a:lnSpc>
                <a:spcPct val="80000"/>
              </a:lnSpc>
              <a:spcAft>
                <a:spcPts val="0"/>
              </a:spcAft>
              <a:buFont typeface="Arial" panose="020B0604020202020204" pitchFamily="34" charset="0"/>
              <a:buChar char="•"/>
              <a:defRPr/>
            </a:pPr>
            <a:r>
              <a:rPr lang="en-US" sz="2000" dirty="0"/>
              <a:t>Meetings are not the answer, why? </a:t>
            </a:r>
          </a:p>
          <a:p>
            <a:pPr marL="800100" lvl="2" indent="-400050" fontAlgn="auto">
              <a:lnSpc>
                <a:spcPct val="80000"/>
              </a:lnSpc>
              <a:spcAft>
                <a:spcPts val="0"/>
              </a:spcAft>
              <a:buFont typeface="Arial" panose="020B0604020202020204" pitchFamily="34" charset="0"/>
              <a:buChar char="•"/>
              <a:defRPr/>
            </a:pPr>
            <a:r>
              <a:rPr lang="en-US" sz="1800" dirty="0"/>
              <a:t>Can’t see the new code working.</a:t>
            </a:r>
          </a:p>
          <a:p>
            <a:pPr marL="800100" lvl="2" indent="-400050" fontAlgn="auto">
              <a:lnSpc>
                <a:spcPct val="80000"/>
              </a:lnSpc>
              <a:spcAft>
                <a:spcPts val="0"/>
              </a:spcAft>
              <a:buFont typeface="Arial" panose="020B0604020202020204" pitchFamily="34" charset="0"/>
              <a:buChar char="•"/>
              <a:defRPr/>
            </a:pPr>
            <a:r>
              <a:rPr lang="en-US" sz="1800" dirty="0"/>
              <a:t>Only covers other important code, which can leave mistakes or errors in other code.</a:t>
            </a:r>
          </a:p>
          <a:p>
            <a:pPr marL="800100" lvl="2" indent="-400050" fontAlgn="auto">
              <a:lnSpc>
                <a:spcPct val="80000"/>
              </a:lnSpc>
              <a:spcAft>
                <a:spcPts val="0"/>
              </a:spcAft>
              <a:buFont typeface="Arial" panose="020B0604020202020204" pitchFamily="34" charset="0"/>
              <a:buChar char="•"/>
              <a:defRPr/>
            </a:pPr>
            <a:r>
              <a:rPr lang="en-US" sz="1800" dirty="0"/>
              <a:t>Hard to track changes in larger reviews.</a:t>
            </a:r>
          </a:p>
          <a:p>
            <a:pPr marL="0" indent="-400050" fontAlgn="auto">
              <a:lnSpc>
                <a:spcPct val="80000"/>
              </a:lnSpc>
              <a:spcAft>
                <a:spcPts val="0"/>
              </a:spcAft>
              <a:buFont typeface="Arial" panose="020B0604020202020204" pitchFamily="34" charset="0"/>
              <a:buChar char="•"/>
              <a:defRPr/>
            </a:pPr>
            <a:endParaRPr lang="en-US" sz="2000" dirty="0"/>
          </a:p>
          <a:p>
            <a:pPr marL="0" indent="-400050" fontAlgn="auto">
              <a:lnSpc>
                <a:spcPct val="80000"/>
              </a:lnSpc>
              <a:spcAft>
                <a:spcPts val="0"/>
              </a:spcAft>
              <a:buFont typeface="Arial" panose="020B0604020202020204" pitchFamily="34" charset="0"/>
              <a:buChar char="•"/>
              <a:defRPr/>
            </a:pPr>
            <a:r>
              <a:rPr lang="en-US" sz="2000" dirty="0"/>
              <a:t>Using tools allows:</a:t>
            </a:r>
          </a:p>
          <a:p>
            <a:pPr marL="800100" lvl="2" indent="-400050" fontAlgn="auto">
              <a:lnSpc>
                <a:spcPct val="80000"/>
              </a:lnSpc>
              <a:spcAft>
                <a:spcPts val="0"/>
              </a:spcAft>
              <a:buFont typeface="Arial" panose="020B0604020202020204" pitchFamily="34" charset="0"/>
              <a:buChar char="•"/>
              <a:defRPr/>
            </a:pPr>
            <a:r>
              <a:rPr lang="en-US" sz="1800" dirty="0"/>
              <a:t>Gathering changed files over multiple iterations of changes.</a:t>
            </a:r>
          </a:p>
          <a:p>
            <a:pPr marL="800100" lvl="2" indent="-400050" fontAlgn="auto">
              <a:lnSpc>
                <a:spcPct val="80000"/>
              </a:lnSpc>
              <a:spcAft>
                <a:spcPts val="0"/>
              </a:spcAft>
              <a:buFont typeface="Arial" panose="020B0604020202020204" pitchFamily="34" charset="0"/>
              <a:buChar char="•"/>
              <a:defRPr/>
            </a:pPr>
            <a:r>
              <a:rPr lang="en-US" sz="1800" dirty="0"/>
              <a:t>No meetings required the review can be done at any time by any number of reviewers.</a:t>
            </a:r>
          </a:p>
          <a:p>
            <a:pPr marL="800100" lvl="2" indent="-400050" fontAlgn="auto">
              <a:lnSpc>
                <a:spcPct val="80000"/>
              </a:lnSpc>
              <a:spcAft>
                <a:spcPts val="0"/>
              </a:spcAft>
              <a:buFont typeface="Arial" panose="020B0604020202020204" pitchFamily="34" charset="0"/>
              <a:buChar char="•"/>
              <a:defRPr/>
            </a:pPr>
            <a:r>
              <a:rPr lang="en-US" sz="1800" dirty="0"/>
              <a:t>All conversations, changes, and defects are tracked.</a:t>
            </a:r>
          </a:p>
          <a:p>
            <a:pPr marL="800100" lvl="2" indent="-400050" fontAlgn="auto">
              <a:lnSpc>
                <a:spcPct val="80000"/>
              </a:lnSpc>
              <a:spcAft>
                <a:spcPts val="0"/>
              </a:spcAft>
              <a:buFont typeface="Arial" panose="020B0604020202020204" pitchFamily="34" charset="0"/>
              <a:buChar char="•"/>
              <a:defRPr/>
            </a:pPr>
            <a:r>
              <a:rPr lang="en-US" sz="1800" dirty="0"/>
              <a:t>Requires all participants to verify the code before the review is completed. </a:t>
            </a:r>
          </a:p>
          <a:p>
            <a:pPr marL="800100" lvl="2" indent="-400050" fontAlgn="auto">
              <a:lnSpc>
                <a:spcPct val="80000"/>
              </a:lnSpc>
              <a:spcAft>
                <a:spcPts val="0"/>
              </a:spcAft>
              <a:buFont typeface="Arial" panose="020B0604020202020204" pitchFamily="34" charset="0"/>
              <a:buChar char="•"/>
              <a:defRPr/>
            </a:pPr>
            <a:endParaRPr lang="en-US" sz="1800" dirty="0"/>
          </a:p>
          <a:p>
            <a:pPr marL="0" indent="0" fontAlgn="auto">
              <a:lnSpc>
                <a:spcPct val="80000"/>
              </a:lnSpc>
              <a:spcAft>
                <a:spcPts val="0"/>
              </a:spcAft>
              <a:buFontTx/>
              <a:buNone/>
              <a:defRPr/>
            </a:pPr>
            <a:endParaRPr lang="en-US" sz="2000" dirty="0"/>
          </a:p>
          <a:p>
            <a:pPr lvl="1" fontAlgn="auto">
              <a:lnSpc>
                <a:spcPct val="80000"/>
              </a:lnSpc>
              <a:spcAft>
                <a:spcPts val="0"/>
              </a:spcAft>
              <a:buFont typeface="Wingdings 3" pitchFamily="18" charset="2"/>
              <a:buChar char="w"/>
              <a:defRPr/>
            </a:pPr>
            <a:endParaRPr lang="en-US" sz="2000" dirty="0"/>
          </a:p>
        </p:txBody>
      </p:sp>
      <p:sp>
        <p:nvSpPr>
          <p:cNvPr id="17412" name="Slide Number Placeholder 5"/>
          <p:cNvSpPr>
            <a:spLocks noGrp="1" noChangeArrowheads="1"/>
          </p:cNvSpPr>
          <p:nvPr>
            <p:ph type="sldNum" sz="quarter" idx="12"/>
          </p:nvPr>
        </p:nvSpPr>
        <p:spPr bwMode="auto">
          <a:noFill/>
          <a:ln>
            <a:miter lim="800000"/>
            <a:headEnd/>
            <a:tailEnd/>
          </a:ln>
        </p:spPr>
        <p:txBody>
          <a:bodyPr/>
          <a:lstStyle/>
          <a:p>
            <a:fld id="{1D91974B-7049-46ED-A82F-E908C2E02E0E}" type="slidenum">
              <a:rPr lang="en-US" altLang="en-US" sz="1400">
                <a:solidFill>
                  <a:srgbClr val="E62D33"/>
                </a:solidFill>
                <a:latin typeface="Arial" charset="0"/>
                <a:cs typeface="Arial" charset="0"/>
              </a:rPr>
              <a:pPr/>
              <a:t>24</a:t>
            </a:fld>
            <a:endParaRPr lang="en-US" altLang="en-US" sz="1400">
              <a:solidFill>
                <a:srgbClr val="E62D33"/>
              </a:solidFill>
              <a:latin typeface="Arial" charset="0"/>
              <a:cs typeface="Arial" charset="0"/>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r>
              <a:rPr lang="en-US" altLang="en-US" sz="4000" dirty="0"/>
              <a:t>Pair Programming</a:t>
            </a:r>
          </a:p>
        </p:txBody>
      </p:sp>
      <p:sp>
        <p:nvSpPr>
          <p:cNvPr id="12293" name="Rectangle 3"/>
          <p:cNvSpPr>
            <a:spLocks noGrp="1" noChangeArrowheads="1"/>
          </p:cNvSpPr>
          <p:nvPr>
            <p:ph idx="1"/>
          </p:nvPr>
        </p:nvSpPr>
        <p:spPr/>
        <p:txBody>
          <a:bodyPr>
            <a:normAutofit fontScale="92500" lnSpcReduction="10000"/>
          </a:bodyPr>
          <a:lstStyle/>
          <a:p>
            <a:pPr algn="just" fontAlgn="auto">
              <a:lnSpc>
                <a:spcPct val="150000"/>
              </a:lnSpc>
              <a:spcAft>
                <a:spcPts val="0"/>
              </a:spcAft>
              <a:buFont typeface="Arial" panose="020B0604020202020204" pitchFamily="34" charset="0"/>
              <a:buChar char="•"/>
              <a:defRPr/>
            </a:pPr>
            <a:r>
              <a:rPr lang="en-US" altLang="en-US" sz="2400" i="1" dirty="0"/>
              <a:t>Pair programming </a:t>
            </a:r>
            <a:r>
              <a:rPr lang="en-US" altLang="en-US" sz="2400" dirty="0"/>
              <a:t>is a technique in which two programmers work simultaneously at a single computer and continuously review each others’ work.</a:t>
            </a:r>
          </a:p>
          <a:p>
            <a:pPr algn="just" fontAlgn="auto">
              <a:lnSpc>
                <a:spcPct val="150000"/>
              </a:lnSpc>
              <a:spcAft>
                <a:spcPts val="0"/>
              </a:spcAft>
              <a:buFont typeface="Arial" panose="020B0604020202020204" pitchFamily="34" charset="0"/>
              <a:buChar char="•"/>
              <a:defRPr/>
            </a:pPr>
            <a:r>
              <a:rPr lang="en-US" altLang="en-US" sz="2400" dirty="0"/>
              <a:t>Although many programmers were introduced to pair programming as a part of Extreme Programming, it is a practice that can be valuable in any development environment. </a:t>
            </a:r>
          </a:p>
          <a:p>
            <a:pPr algn="just" fontAlgn="auto">
              <a:lnSpc>
                <a:spcPct val="150000"/>
              </a:lnSpc>
              <a:spcAft>
                <a:spcPts val="0"/>
              </a:spcAft>
              <a:buFont typeface="Arial" panose="020B0604020202020204" pitchFamily="34" charset="0"/>
              <a:buChar char="•"/>
              <a:defRPr/>
            </a:pPr>
            <a:r>
              <a:rPr lang="en-US" altLang="en-US" sz="2400" dirty="0"/>
              <a:t>Pair programming improves the organization by ensuring that at least two programmers are able to maintain any piece of the software.</a:t>
            </a:r>
          </a:p>
        </p:txBody>
      </p:sp>
      <p:sp>
        <p:nvSpPr>
          <p:cNvPr id="19460" name="Slide Number Placeholder 5"/>
          <p:cNvSpPr>
            <a:spLocks noGrp="1" noChangeArrowheads="1"/>
          </p:cNvSpPr>
          <p:nvPr>
            <p:ph type="sldNum" sz="quarter" idx="12"/>
          </p:nvPr>
        </p:nvSpPr>
        <p:spPr bwMode="auto">
          <a:noFill/>
          <a:ln>
            <a:miter lim="800000"/>
            <a:headEnd/>
            <a:tailEnd/>
          </a:ln>
        </p:spPr>
        <p:txBody>
          <a:bodyPr/>
          <a:lstStyle/>
          <a:p>
            <a:fld id="{0E680A01-2794-4D9D-B58B-1E37B833509A}" type="slidenum">
              <a:rPr lang="en-US" altLang="en-US" sz="1400">
                <a:solidFill>
                  <a:srgbClr val="E62D33"/>
                </a:solidFill>
                <a:latin typeface="Arial" charset="0"/>
                <a:cs typeface="Arial" charset="0"/>
              </a:rPr>
              <a:pPr/>
              <a:t>25</a:t>
            </a:fld>
            <a:endParaRPr lang="en-US" altLang="en-US" sz="1400">
              <a:solidFill>
                <a:srgbClr val="E62D33"/>
              </a:solidFill>
              <a:latin typeface="Arial" charset="0"/>
              <a:cs typeface="Arial" charset="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altLang="en-US" sz="4000" dirty="0"/>
              <a:t>Pair Programming</a:t>
            </a:r>
          </a:p>
        </p:txBody>
      </p:sp>
      <p:sp>
        <p:nvSpPr>
          <p:cNvPr id="13317" name="Rectangle 3"/>
          <p:cNvSpPr>
            <a:spLocks noGrp="1" noChangeArrowheads="1"/>
          </p:cNvSpPr>
          <p:nvPr>
            <p:ph idx="1"/>
          </p:nvPr>
        </p:nvSpPr>
        <p:spPr/>
        <p:txBody>
          <a:bodyPr>
            <a:normAutofit lnSpcReduction="10000"/>
          </a:bodyPr>
          <a:lstStyle/>
          <a:p>
            <a:pPr algn="just" fontAlgn="auto">
              <a:lnSpc>
                <a:spcPct val="150000"/>
              </a:lnSpc>
              <a:spcAft>
                <a:spcPts val="0"/>
              </a:spcAft>
              <a:buFont typeface="Arial" panose="020B0604020202020204" pitchFamily="34" charset="0"/>
              <a:buChar char="•"/>
              <a:defRPr/>
            </a:pPr>
            <a:r>
              <a:rPr lang="en-US" altLang="en-US" sz="1800" dirty="0"/>
              <a:t>In pair programming, two programmers sit at one computer to write code. Generally, one programmer will take control and write code, while the other watches and advises.</a:t>
            </a:r>
          </a:p>
          <a:p>
            <a:pPr lvl="1" algn="just" fontAlgn="auto">
              <a:lnSpc>
                <a:spcPct val="150000"/>
              </a:lnSpc>
              <a:spcAft>
                <a:spcPts val="0"/>
              </a:spcAft>
              <a:buFont typeface="Arial" panose="020B0604020202020204" pitchFamily="34" charset="0"/>
              <a:buChar char="•"/>
              <a:defRPr/>
            </a:pPr>
            <a:r>
              <a:rPr lang="en-US" altLang="en-US" sz="1600" dirty="0"/>
              <a:t>Some teams have found that pair programming works best for them if the pairs are constantly rotated; this helps diffuse the shared knowledge throughout the organization. Others prefer to pair a more junior person with a more senior for knowledge sharing. </a:t>
            </a:r>
          </a:p>
          <a:p>
            <a:pPr algn="just" fontAlgn="auto">
              <a:lnSpc>
                <a:spcPct val="150000"/>
              </a:lnSpc>
              <a:spcAft>
                <a:spcPts val="0"/>
              </a:spcAft>
              <a:buFont typeface="Arial" panose="020B0604020202020204" pitchFamily="34" charset="0"/>
              <a:buChar char="•"/>
              <a:defRPr/>
            </a:pPr>
            <a:r>
              <a:rPr lang="en-US" altLang="en-US" sz="1800" dirty="0"/>
              <a:t>The project manager should not try to force pair programming on the team; it helps to introduce the change slowly, and where it will meet the least resistance.</a:t>
            </a:r>
          </a:p>
          <a:p>
            <a:pPr lvl="1" algn="just" fontAlgn="auto">
              <a:lnSpc>
                <a:spcPct val="150000"/>
              </a:lnSpc>
              <a:spcAft>
                <a:spcPts val="0"/>
              </a:spcAft>
              <a:buFont typeface="Arial" panose="020B0604020202020204" pitchFamily="34" charset="0"/>
              <a:buChar char="•"/>
              <a:defRPr/>
            </a:pPr>
            <a:r>
              <a:rPr lang="en-US" altLang="en-US" sz="1600" dirty="0"/>
              <a:t>It is difficult to implement pair programming in an organization where the programmers do not share the same nine-to-five (or ten-to-six) work schedule. </a:t>
            </a:r>
          </a:p>
          <a:p>
            <a:pPr lvl="1" algn="just" fontAlgn="auto">
              <a:lnSpc>
                <a:spcPct val="150000"/>
              </a:lnSpc>
              <a:spcAft>
                <a:spcPts val="0"/>
              </a:spcAft>
              <a:buFont typeface="Arial" panose="020B0604020202020204" pitchFamily="34" charset="0"/>
              <a:buChar char="•"/>
              <a:defRPr/>
            </a:pPr>
            <a:r>
              <a:rPr lang="en-US" altLang="en-US" sz="1600" dirty="0"/>
              <a:t>Some people do not work well in pairs, and some pairs do not work well together.</a:t>
            </a:r>
          </a:p>
        </p:txBody>
      </p:sp>
      <p:sp>
        <p:nvSpPr>
          <p:cNvPr id="4" name="Footer Placeholder 4"/>
          <p:cNvSpPr>
            <a:spLocks noGrp="1"/>
          </p:cNvSpPr>
          <p:nvPr>
            <p:ph type="ftr" sz="quarter" idx="11"/>
          </p:nvPr>
        </p:nvSpPr>
        <p:spPr/>
        <p:txBody>
          <a:bodyPr/>
          <a:lstStyle/>
          <a:p>
            <a:pPr>
              <a:defRPr/>
            </a:pPr>
            <a:r>
              <a:rPr lang="en-US"/>
              <a:t>http://www.stellman-greene.com</a:t>
            </a:r>
          </a:p>
        </p:txBody>
      </p:sp>
      <p:sp>
        <p:nvSpPr>
          <p:cNvPr id="21509" name="Slide Number Placeholder 5"/>
          <p:cNvSpPr>
            <a:spLocks noGrp="1" noChangeArrowheads="1"/>
          </p:cNvSpPr>
          <p:nvPr>
            <p:ph type="sldNum" sz="quarter" idx="12"/>
          </p:nvPr>
        </p:nvSpPr>
        <p:spPr bwMode="auto">
          <a:noFill/>
          <a:ln>
            <a:miter lim="800000"/>
            <a:headEnd/>
            <a:tailEnd/>
          </a:ln>
        </p:spPr>
        <p:txBody>
          <a:bodyPr/>
          <a:lstStyle/>
          <a:p>
            <a:fld id="{9E946CBD-1ADE-4D4A-B318-6FF669564777}" type="slidenum">
              <a:rPr lang="en-US" altLang="en-US" sz="1400">
                <a:solidFill>
                  <a:srgbClr val="E62D33"/>
                </a:solidFill>
                <a:latin typeface="Arial" charset="0"/>
                <a:cs typeface="Arial" charset="0"/>
              </a:rPr>
              <a:pPr/>
              <a:t>26</a:t>
            </a:fld>
            <a:endParaRPr lang="en-US" altLang="en-US" sz="1400">
              <a:solidFill>
                <a:srgbClr val="E62D33"/>
              </a:solidFill>
              <a:latin typeface="Arial" charset="0"/>
              <a:cs typeface="Arial" charset="0"/>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49508" y="362681"/>
            <a:ext cx="8024890"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Automatic Code Generation</a:t>
            </a:r>
          </a:p>
        </p:txBody>
      </p:sp>
      <p:sp>
        <p:nvSpPr>
          <p:cNvPr id="6" name="TextBox 5"/>
          <p:cNvSpPr txBox="1"/>
          <p:nvPr/>
        </p:nvSpPr>
        <p:spPr>
          <a:xfrm>
            <a:off x="228600" y="1939636"/>
            <a:ext cx="8382000" cy="3662541"/>
          </a:xfrm>
          <a:prstGeom prst="rect">
            <a:avLst/>
          </a:prstGeom>
          <a:noFill/>
        </p:spPr>
        <p:txBody>
          <a:bodyPr wrap="square" rtlCol="0">
            <a:spAutoFit/>
          </a:bodyPr>
          <a:lstStyle/>
          <a:p>
            <a:endParaRPr lang="en-US" sz="3600" dirty="0"/>
          </a:p>
          <a:p>
            <a:pPr marL="342900" indent="-342900">
              <a:buFont typeface="Arial" panose="020B0604020202020204" pitchFamily="34" charset="0"/>
              <a:buChar char="•"/>
            </a:pPr>
            <a:r>
              <a:rPr lang="en-IN" sz="2800" dirty="0"/>
              <a:t>Constructing and generating software code is very </a:t>
            </a:r>
            <a:r>
              <a:rPr lang="en-IN" sz="2800" dirty="0" err="1"/>
              <a:t>labor</a:t>
            </a:r>
            <a:r>
              <a:rPr lang="en-IN" sz="2800" dirty="0"/>
              <a:t> intensive work. </a:t>
            </a:r>
          </a:p>
          <a:p>
            <a:pPr marL="342900" indent="-342900">
              <a:buFont typeface="Arial" panose="020B0604020202020204" pitchFamily="34" charset="0"/>
              <a:buChar char="•"/>
            </a:pPr>
            <a:r>
              <a:rPr lang="en-IN" sz="2800" dirty="0"/>
              <a:t>Some CASE and </a:t>
            </a:r>
            <a:r>
              <a:rPr lang="en-IN" sz="2800" dirty="0" err="1"/>
              <a:t>modeling</a:t>
            </a:r>
            <a:r>
              <a:rPr lang="en-IN" sz="2800" dirty="0"/>
              <a:t> tools are available that generate software code. </a:t>
            </a:r>
          </a:p>
          <a:p>
            <a:pPr marL="342900" indent="-342900">
              <a:buFont typeface="Arial" panose="020B0604020202020204" pitchFamily="34" charset="0"/>
              <a:buChar char="•"/>
            </a:pPr>
            <a:r>
              <a:rPr lang="en-IN" sz="2800" dirty="0"/>
              <a:t>Then there are business analyst platforms developed by many ERP software vendors that generate code automatically when analysts configure the product. </a:t>
            </a:r>
            <a:endParaRPr lang="en-IN" sz="3600" dirty="0"/>
          </a:p>
        </p:txBody>
      </p:sp>
    </p:spTree>
    <p:extLst>
      <p:ext uri="{BB962C8B-B14F-4D97-AF65-F5344CB8AC3E}">
        <p14:creationId xmlns:p14="http://schemas.microsoft.com/office/powerpoint/2010/main" val="29291970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Rot="1" noChangeArrowheads="1"/>
          </p:cNvSpPr>
          <p:nvPr>
            <p:ph type="title"/>
          </p:nvPr>
        </p:nvSpPr>
        <p:spPr>
          <a:xfrm>
            <a:off x="226219" y="228601"/>
            <a:ext cx="6382941" cy="1325563"/>
          </a:xfrm>
        </p:spPr>
        <p:txBody>
          <a:bodyPr/>
          <a:lstStyle/>
          <a:p>
            <a:r>
              <a:rPr lang="en-US" sz="3600" dirty="0"/>
              <a:t>Why use Automatic Code Generation?</a:t>
            </a:r>
          </a:p>
        </p:txBody>
      </p:sp>
      <p:sp>
        <p:nvSpPr>
          <p:cNvPr id="5" name="Rectangle 3"/>
          <p:cNvSpPr txBox="1">
            <a:spLocks noRot="1" noChangeArrowheads="1"/>
          </p:cNvSpPr>
          <p:nvPr/>
        </p:nvSpPr>
        <p:spPr>
          <a:xfrm>
            <a:off x="226219" y="1676401"/>
            <a:ext cx="8765381" cy="38861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09600" indent="-609600"/>
            <a:r>
              <a:rPr lang="en-US" dirty="0"/>
              <a:t>Automatic code generation has certain advantages over traditional coding.</a:t>
            </a:r>
          </a:p>
          <a:p>
            <a:pPr marL="990600" lvl="1" indent="-533400"/>
            <a:r>
              <a:rPr lang="en-US" dirty="0"/>
              <a:t>High Quality</a:t>
            </a:r>
          </a:p>
          <a:p>
            <a:pPr marL="990600" lvl="1" indent="-533400"/>
            <a:r>
              <a:rPr lang="en-US" dirty="0"/>
              <a:t>Consistent</a:t>
            </a:r>
          </a:p>
          <a:p>
            <a:pPr marL="990600" lvl="1" indent="-533400"/>
            <a:r>
              <a:rPr lang="en-US" dirty="0"/>
              <a:t>Productive</a:t>
            </a:r>
          </a:p>
          <a:p>
            <a:pPr marL="990600" lvl="1" indent="-533400"/>
            <a:r>
              <a:rPr lang="en-US" dirty="0"/>
              <a:t>Coding Abstractly</a:t>
            </a:r>
          </a:p>
          <a:p>
            <a:pPr marL="609600" indent="-609600">
              <a:buFont typeface="Wingdings" panose="05000000000000000000" pitchFamily="2" charset="2"/>
              <a:buNone/>
            </a:pPr>
            <a:endParaRPr lang="en-US" dirty="0"/>
          </a:p>
        </p:txBody>
      </p:sp>
    </p:spTree>
    <p:extLst>
      <p:ext uri="{BB962C8B-B14F-4D97-AF65-F5344CB8AC3E}">
        <p14:creationId xmlns:p14="http://schemas.microsoft.com/office/powerpoint/2010/main" val="16104472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Rot="1" noChangeArrowheads="1"/>
          </p:cNvSpPr>
          <p:nvPr>
            <p:ph type="title"/>
          </p:nvPr>
        </p:nvSpPr>
        <p:spPr>
          <a:xfrm>
            <a:off x="226219" y="228601"/>
            <a:ext cx="6382941" cy="1325563"/>
          </a:xfrm>
        </p:spPr>
        <p:txBody>
          <a:bodyPr/>
          <a:lstStyle/>
          <a:p>
            <a:r>
              <a:rPr lang="en-US" sz="3600" dirty="0"/>
              <a:t>Two Types of Active Code Generation</a:t>
            </a:r>
          </a:p>
        </p:txBody>
      </p:sp>
      <p:sp>
        <p:nvSpPr>
          <p:cNvPr id="5" name="Rectangle 3"/>
          <p:cNvSpPr txBox="1">
            <a:spLocks noRot="1" noChangeArrowheads="1"/>
          </p:cNvSpPr>
          <p:nvPr/>
        </p:nvSpPr>
        <p:spPr>
          <a:xfrm>
            <a:off x="226219" y="1676401"/>
            <a:ext cx="8917781" cy="4952999"/>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i="1" dirty="0"/>
              <a:t>Passive code generators</a:t>
            </a:r>
            <a:r>
              <a:rPr lang="en-IN" dirty="0"/>
              <a:t> generate code once and then give up all responsibility for it. </a:t>
            </a:r>
          </a:p>
          <a:p>
            <a:pPr lvl="1"/>
            <a:r>
              <a:rPr lang="en-IN" dirty="0"/>
              <a:t>The wizards and builders that you find in modern IDEs are typically passive code generators. They're good for coming up with code that the developer later customizes, but once the code has been generated, a passive code generator can't regenerate it with changes.</a:t>
            </a:r>
          </a:p>
          <a:p>
            <a:r>
              <a:rPr lang="en-IN" dirty="0"/>
              <a:t>In contrast, </a:t>
            </a:r>
            <a:r>
              <a:rPr lang="en-IN" i="1" dirty="0"/>
              <a:t>active code generators</a:t>
            </a:r>
            <a:r>
              <a:rPr lang="en-IN" dirty="0"/>
              <a:t> are designed to maintain a link with the code that is generated over the long term by allowing the generator to be run multiple times over the same code. The key point to keep in mind about active code generators is that the template is the source code..</a:t>
            </a:r>
          </a:p>
          <a:p>
            <a:endParaRPr lang="en-US" dirty="0"/>
          </a:p>
        </p:txBody>
      </p:sp>
    </p:spTree>
    <p:extLst>
      <p:ext uri="{BB962C8B-B14F-4D97-AF65-F5344CB8AC3E}">
        <p14:creationId xmlns:p14="http://schemas.microsoft.com/office/powerpoint/2010/main" val="33942542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Guidelines</a:t>
            </a:r>
            <a:endParaRPr lang="en-IN" dirty="0"/>
          </a:p>
        </p:txBody>
      </p:sp>
      <p:sp>
        <p:nvSpPr>
          <p:cNvPr id="3" name="Content Placeholder 2"/>
          <p:cNvSpPr>
            <a:spLocks noGrp="1"/>
          </p:cNvSpPr>
          <p:nvPr>
            <p:ph idx="1"/>
          </p:nvPr>
        </p:nvSpPr>
        <p:spPr/>
        <p:txBody>
          <a:bodyPr>
            <a:normAutofit lnSpcReduction="10000"/>
          </a:bodyPr>
          <a:lstStyle/>
          <a:p>
            <a:pPr marL="514350" indent="-514350">
              <a:buFont typeface="+mj-lt"/>
              <a:buAutoNum type="arabicPeriod"/>
            </a:pPr>
            <a:r>
              <a:rPr lang="en-IN" sz="2400" dirty="0"/>
              <a:t>Limited use of global:</a:t>
            </a:r>
          </a:p>
          <a:p>
            <a:pPr marL="514350" indent="-514350">
              <a:buFont typeface="+mj-lt"/>
              <a:buAutoNum type="arabicPeriod"/>
            </a:pPr>
            <a:r>
              <a:rPr lang="en-IN" sz="2400" dirty="0"/>
              <a:t>Standard headers for different modules:</a:t>
            </a:r>
          </a:p>
          <a:p>
            <a:pPr marL="514350" indent="-514350">
              <a:buFont typeface="+mj-lt"/>
              <a:buAutoNum type="arabicPeriod"/>
            </a:pPr>
            <a:r>
              <a:rPr lang="en-IN" sz="2400" dirty="0"/>
              <a:t>Naming conventions for local variables, global variables, constants and functions</a:t>
            </a:r>
          </a:p>
          <a:p>
            <a:pPr marL="514350" indent="-514350">
              <a:buFont typeface="+mj-lt"/>
              <a:buAutoNum type="arabicPeriod"/>
            </a:pPr>
            <a:r>
              <a:rPr lang="en-IN" sz="2400" dirty="0"/>
              <a:t>Indentation:</a:t>
            </a:r>
          </a:p>
          <a:p>
            <a:pPr marL="514350" indent="-514350">
              <a:buFont typeface="+mj-lt"/>
              <a:buAutoNum type="arabicPeriod"/>
            </a:pPr>
            <a:r>
              <a:rPr lang="en-IN" sz="2400" dirty="0"/>
              <a:t>Error return values and exception handling conventions</a:t>
            </a:r>
          </a:p>
          <a:p>
            <a:pPr marL="514350" indent="-514350">
              <a:buFont typeface="+mj-lt"/>
              <a:buAutoNum type="arabicPeriod"/>
            </a:pPr>
            <a:r>
              <a:rPr lang="en-IN" sz="2400" dirty="0"/>
              <a:t>Avoid using an identifier for multiple purposes:</a:t>
            </a:r>
          </a:p>
          <a:p>
            <a:pPr marL="514350" indent="-514350">
              <a:buFont typeface="+mj-lt"/>
              <a:buAutoNum type="arabicPeriod"/>
            </a:pPr>
            <a:r>
              <a:rPr lang="en-IN" sz="2400" dirty="0"/>
              <a:t>Code should be well documented:</a:t>
            </a:r>
          </a:p>
          <a:p>
            <a:pPr marL="514350" indent="-514350">
              <a:buFont typeface="+mj-lt"/>
              <a:buAutoNum type="arabicPeriod"/>
            </a:pPr>
            <a:r>
              <a:rPr lang="en-IN" sz="2400" dirty="0"/>
              <a:t>Length of functions should not be very large</a:t>
            </a:r>
          </a:p>
          <a:p>
            <a:pPr marL="514350" indent="-514350">
              <a:buFont typeface="+mj-lt"/>
              <a:buAutoNum type="arabicPeriod"/>
            </a:pPr>
            <a:r>
              <a:rPr lang="en-IN" sz="2400" dirty="0"/>
              <a:t>Try not to use GOTO statement:</a:t>
            </a:r>
          </a:p>
          <a:p>
            <a:pPr marL="514350" indent="-514350">
              <a:buFont typeface="+mj-lt"/>
              <a:buAutoNum type="arabicPeriod"/>
            </a:pPr>
            <a:r>
              <a:rPr lang="en-IN" sz="2400" dirty="0"/>
              <a:t>Avoid using a coding style that is too difficult to understand:</a:t>
            </a:r>
          </a:p>
        </p:txBody>
      </p:sp>
    </p:spTree>
    <p:extLst>
      <p:ext uri="{BB962C8B-B14F-4D97-AF65-F5344CB8AC3E}">
        <p14:creationId xmlns:p14="http://schemas.microsoft.com/office/powerpoint/2010/main" val="41037167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Active code - Example</a:t>
            </a:r>
            <a:endParaRPr lang="en-IN" dirty="0"/>
          </a:p>
        </p:txBody>
      </p:sp>
      <p:sp>
        <p:nvSpPr>
          <p:cNvPr id="3" name="Content Placeholder 2"/>
          <p:cNvSpPr>
            <a:spLocks noGrp="1"/>
          </p:cNvSpPr>
          <p:nvPr>
            <p:ph idx="1"/>
          </p:nvPr>
        </p:nvSpPr>
        <p:spPr/>
        <p:txBody>
          <a:bodyPr>
            <a:normAutofit lnSpcReduction="10000"/>
          </a:bodyPr>
          <a:lstStyle/>
          <a:p>
            <a:r>
              <a:rPr lang="en-IN" dirty="0"/>
              <a:t>Suppose you're generating 500 class files from a single template. With an active code generator, if you find a bug in the architecture of those classes (say, you've made a mistake in the way that you're handling object persistence), it's not a huge problem. You just fix the one template and regenerate the 500 classes. This obviously saves you an incredible amount of time over fixing the same bug over and over again in 500 separate class files</a:t>
            </a:r>
          </a:p>
        </p:txBody>
      </p:sp>
    </p:spTree>
    <p:extLst>
      <p:ext uri="{BB962C8B-B14F-4D97-AF65-F5344CB8AC3E}">
        <p14:creationId xmlns:p14="http://schemas.microsoft.com/office/powerpoint/2010/main" val="18104684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304800"/>
            <a:ext cx="8382000" cy="5715000"/>
          </a:xfrm>
        </p:spPr>
        <p:txBody>
          <a:bodyPr>
            <a:normAutofit fontScale="62500" lnSpcReduction="20000"/>
          </a:bodyPr>
          <a:lstStyle/>
          <a:p>
            <a:pPr marL="324000">
              <a:spcBef>
                <a:spcPts val="0"/>
              </a:spcBef>
            </a:pPr>
            <a:r>
              <a:rPr lang="en-IN" sz="3800" dirty="0"/>
              <a:t>Active code generators typically comprise three different parts: metadata, a pattern template, and the code generator itself:</a:t>
            </a:r>
          </a:p>
          <a:p>
            <a:pPr marL="324000">
              <a:spcBef>
                <a:spcPts val="0"/>
              </a:spcBef>
            </a:pPr>
            <a:r>
              <a:rPr lang="en-IN" sz="3800" dirty="0"/>
              <a:t>Metadata.</a:t>
            </a:r>
          </a:p>
          <a:p>
            <a:pPr marL="324000">
              <a:spcBef>
                <a:spcPts val="0"/>
              </a:spcBef>
            </a:pPr>
            <a:endParaRPr lang="en-IN" sz="3800" dirty="0"/>
          </a:p>
          <a:p>
            <a:pPr marL="724050" lvl="1">
              <a:spcBef>
                <a:spcPts val="0"/>
              </a:spcBef>
            </a:pPr>
            <a:r>
              <a:rPr lang="en-IN" sz="3400" dirty="0"/>
              <a:t>Metadata is data that describes other data, thereby giving data shape and form. Metadata is available from many sources, including databases, XML schemas, and UML models.</a:t>
            </a:r>
          </a:p>
          <a:p>
            <a:pPr marL="324000">
              <a:spcBef>
                <a:spcPts val="0"/>
              </a:spcBef>
            </a:pPr>
            <a:r>
              <a:rPr lang="en-IN" sz="3800" dirty="0"/>
              <a:t>Pattern template.</a:t>
            </a:r>
          </a:p>
          <a:p>
            <a:pPr marL="324000">
              <a:spcBef>
                <a:spcPts val="0"/>
              </a:spcBef>
            </a:pPr>
            <a:endParaRPr lang="en-IN" sz="3800" dirty="0"/>
          </a:p>
          <a:p>
            <a:pPr marL="724050" lvl="1">
              <a:spcBef>
                <a:spcPts val="0"/>
              </a:spcBef>
            </a:pPr>
            <a:r>
              <a:rPr lang="en-IN" sz="3400" dirty="0"/>
              <a:t>The pattern template is used by the code generator to render the data described by the metadata in a new form.</a:t>
            </a:r>
          </a:p>
          <a:p>
            <a:pPr marL="0" indent="0">
              <a:buNone/>
            </a:pPr>
            <a:r>
              <a:rPr lang="en-IN" sz="3800" dirty="0"/>
              <a:t>Code generator.</a:t>
            </a:r>
          </a:p>
          <a:p>
            <a:pPr marL="0" indent="0">
              <a:buNone/>
            </a:pPr>
            <a:endParaRPr lang="en-IN" sz="3800" dirty="0"/>
          </a:p>
          <a:p>
            <a:pPr lvl="1"/>
            <a:r>
              <a:rPr lang="en-IN" sz="3400" dirty="0"/>
              <a:t>The code generator binds the metadata with the pattern template to produce the desired output. The code generator can also embody code generation rules that further define the form of the generated code.</a:t>
            </a:r>
          </a:p>
          <a:p>
            <a:endParaRPr lang="en-IN" dirty="0"/>
          </a:p>
        </p:txBody>
      </p:sp>
      <p:pic>
        <p:nvPicPr>
          <p:cNvPr id="5" name="Picture 4"/>
          <p:cNvPicPr>
            <a:picLocks noChangeAspect="1"/>
          </p:cNvPicPr>
          <p:nvPr/>
        </p:nvPicPr>
        <p:blipFill>
          <a:blip r:embed="rId2"/>
          <a:stretch>
            <a:fillRect/>
          </a:stretch>
        </p:blipFill>
        <p:spPr>
          <a:xfrm>
            <a:off x="3962401" y="5057775"/>
            <a:ext cx="4267200" cy="1822356"/>
          </a:xfrm>
          <a:prstGeom prst="rect">
            <a:avLst/>
          </a:prstGeom>
        </p:spPr>
      </p:pic>
    </p:spTree>
    <p:extLst>
      <p:ext uri="{BB962C8B-B14F-4D97-AF65-F5344CB8AC3E}">
        <p14:creationId xmlns:p14="http://schemas.microsoft.com/office/powerpoint/2010/main" val="7081576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Benefits – Active code</a:t>
            </a:r>
            <a:endParaRPr lang="en-IN" dirty="0"/>
          </a:p>
        </p:txBody>
      </p:sp>
      <p:sp>
        <p:nvSpPr>
          <p:cNvPr id="3" name="Content Placeholder 2"/>
          <p:cNvSpPr>
            <a:spLocks noGrp="1"/>
          </p:cNvSpPr>
          <p:nvPr>
            <p:ph idx="1"/>
          </p:nvPr>
        </p:nvSpPr>
        <p:spPr/>
        <p:txBody>
          <a:bodyPr/>
          <a:lstStyle/>
          <a:p>
            <a:r>
              <a:rPr lang="en-IN" b="1" dirty="0"/>
              <a:t>Increased speed.</a:t>
            </a:r>
          </a:p>
          <a:p>
            <a:r>
              <a:rPr lang="en-IN" b="1" dirty="0"/>
              <a:t>Improved accuracy.</a:t>
            </a:r>
          </a:p>
          <a:p>
            <a:r>
              <a:rPr lang="en-IN" b="1" dirty="0"/>
              <a:t>Better agility.</a:t>
            </a:r>
            <a:endParaRPr lang="en-IN" dirty="0"/>
          </a:p>
        </p:txBody>
      </p:sp>
    </p:spTree>
    <p:extLst>
      <p:ext uri="{BB962C8B-B14F-4D97-AF65-F5344CB8AC3E}">
        <p14:creationId xmlns:p14="http://schemas.microsoft.com/office/powerpoint/2010/main" val="30599608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pPr>
              <a:lnSpc>
                <a:spcPct val="80000"/>
              </a:lnSpc>
            </a:pPr>
            <a:r>
              <a:rPr lang="en-US" altLang="en-US" sz="4000"/>
              <a:t>Alternative Approaches</a:t>
            </a:r>
          </a:p>
        </p:txBody>
      </p:sp>
      <p:sp>
        <p:nvSpPr>
          <p:cNvPr id="23555" name="Rectangle 3"/>
          <p:cNvSpPr>
            <a:spLocks noGrp="1" noChangeArrowheads="1"/>
          </p:cNvSpPr>
          <p:nvPr>
            <p:ph idx="1"/>
          </p:nvPr>
        </p:nvSpPr>
        <p:spPr bwMode="auto"/>
        <p:txBody>
          <a:bodyPr wrap="square" numCol="1" anchor="t" anchorCtr="0" compatLnSpc="1">
            <a:prstTxWarp prst="textNoShape">
              <a:avLst/>
            </a:prstTxWarp>
            <a:normAutofit fontScale="70000" lnSpcReduction="20000"/>
          </a:bodyPr>
          <a:lstStyle/>
          <a:p>
            <a:pPr algn="just">
              <a:lnSpc>
                <a:spcPct val="150000"/>
              </a:lnSpc>
            </a:pPr>
            <a:r>
              <a:rPr lang="en-US" sz="2400"/>
              <a:t>Automated Reviews:</a:t>
            </a:r>
          </a:p>
          <a:p>
            <a:pPr lvl="1" algn="just">
              <a:lnSpc>
                <a:spcPct val="150000"/>
              </a:lnSpc>
              <a:buFont typeface="Wingdings 3" pitchFamily="18" charset="2"/>
              <a:buChar char="w"/>
            </a:pPr>
            <a:r>
              <a:rPr lang="en-US"/>
              <a:t>A review conducted by a computer.</a:t>
            </a:r>
          </a:p>
          <a:p>
            <a:pPr lvl="1" algn="just">
              <a:lnSpc>
                <a:spcPct val="150000"/>
              </a:lnSpc>
              <a:buFont typeface="Wingdings 3" pitchFamily="18" charset="2"/>
              <a:buChar char="w"/>
            </a:pPr>
            <a:r>
              <a:rPr lang="en-US"/>
              <a:t>Reduced manual cost of code reviews</a:t>
            </a:r>
          </a:p>
          <a:p>
            <a:pPr lvl="1" algn="just">
              <a:lnSpc>
                <a:spcPct val="150000"/>
              </a:lnSpc>
              <a:buFont typeface="Wingdings 3" pitchFamily="18" charset="2"/>
              <a:buChar char="w"/>
            </a:pPr>
            <a:r>
              <a:rPr lang="en-US"/>
              <a:t>Fast, consistent, and repeatable</a:t>
            </a:r>
          </a:p>
          <a:p>
            <a:pPr lvl="1" algn="just">
              <a:lnSpc>
                <a:spcPct val="150000"/>
              </a:lnSpc>
              <a:buFont typeface="Wingdings 3" pitchFamily="18" charset="2"/>
              <a:buChar char="w"/>
            </a:pPr>
            <a:r>
              <a:rPr lang="en-US"/>
              <a:t>Removes emotion from the reviews: pride, ego, and ownership need to be constantly recognized when conducting a review</a:t>
            </a:r>
          </a:p>
          <a:p>
            <a:pPr lvl="1" algn="just">
              <a:lnSpc>
                <a:spcPct val="150000"/>
              </a:lnSpc>
              <a:buFont typeface="Wingdings 3" pitchFamily="18" charset="2"/>
              <a:buChar char="w"/>
            </a:pPr>
            <a:r>
              <a:rPr lang="en-US"/>
              <a:t>In some cases you have tools that allow for real-time reviews, such as the Eclipse plug-in </a:t>
            </a:r>
            <a:r>
              <a:rPr lang="en-US" u="sng">
                <a:hlinkClick r:id="rId3"/>
              </a:rPr>
              <a:t>CodePro Analytix</a:t>
            </a:r>
            <a:r>
              <a:rPr lang="en-US"/>
              <a:t> or Resharper for C#. These tools perform an examination of the code as it is being written.</a:t>
            </a:r>
          </a:p>
        </p:txBody>
      </p:sp>
      <p:sp>
        <p:nvSpPr>
          <p:cNvPr id="4" name="Footer Placeholder 4"/>
          <p:cNvSpPr>
            <a:spLocks noGrp="1"/>
          </p:cNvSpPr>
          <p:nvPr>
            <p:ph type="ftr" sz="quarter" idx="11"/>
          </p:nvPr>
        </p:nvSpPr>
        <p:spPr/>
        <p:txBody>
          <a:bodyPr/>
          <a:lstStyle/>
          <a:p>
            <a:pPr>
              <a:defRPr/>
            </a:pPr>
            <a:r>
              <a:rPr lang="en-US"/>
              <a:t>http://www.stellman-greene.com</a:t>
            </a:r>
          </a:p>
        </p:txBody>
      </p:sp>
      <p:sp>
        <p:nvSpPr>
          <p:cNvPr id="23557" name="Slide Number Placeholder 5"/>
          <p:cNvSpPr>
            <a:spLocks noGrp="1" noChangeArrowheads="1"/>
          </p:cNvSpPr>
          <p:nvPr>
            <p:ph type="sldNum" sz="quarter" idx="12"/>
          </p:nvPr>
        </p:nvSpPr>
        <p:spPr bwMode="auto">
          <a:noFill/>
          <a:ln>
            <a:miter lim="800000"/>
            <a:headEnd/>
            <a:tailEnd/>
          </a:ln>
        </p:spPr>
        <p:txBody>
          <a:bodyPr/>
          <a:lstStyle/>
          <a:p>
            <a:fld id="{4A629783-0631-4E2A-BC39-BCBEB448157F}" type="slidenum">
              <a:rPr lang="en-US" altLang="en-US" sz="1400">
                <a:solidFill>
                  <a:srgbClr val="E62D33"/>
                </a:solidFill>
                <a:latin typeface="Arial" charset="0"/>
                <a:cs typeface="Arial" charset="0"/>
              </a:rPr>
              <a:pPr/>
              <a:t>33</a:t>
            </a:fld>
            <a:endParaRPr lang="en-US" altLang="en-US" sz="1400">
              <a:solidFill>
                <a:srgbClr val="E62D33"/>
              </a:solidFill>
              <a:latin typeface="Arial" charset="0"/>
              <a:cs typeface="Arial" charset="0"/>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Line 5"/>
          <p:cNvSpPr>
            <a:spLocks noChangeShapeType="1"/>
          </p:cNvSpPr>
          <p:nvPr/>
        </p:nvSpPr>
        <p:spPr bwMode="auto">
          <a:xfrm>
            <a:off x="-36117" y="3518230"/>
            <a:ext cx="9177993" cy="0"/>
          </a:xfrm>
          <a:prstGeom prst="line">
            <a:avLst/>
          </a:prstGeom>
          <a:noFill/>
          <a:ln w="508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807"/>
          </a:p>
        </p:txBody>
      </p:sp>
      <p:sp>
        <p:nvSpPr>
          <p:cNvPr id="3075" name="AutoShape 7" descr="Image result for SOFTWARE REUSE SYMBOL"/>
          <p:cNvSpPr>
            <a:spLocks noChangeAspect="1" noChangeArrowheads="1"/>
          </p:cNvSpPr>
          <p:nvPr/>
        </p:nvSpPr>
        <p:spPr bwMode="auto">
          <a:xfrm>
            <a:off x="171025" y="-183241"/>
            <a:ext cx="305933" cy="305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anose="02020603050405020304" pitchFamily="18" charset="0"/>
                <a:cs typeface="Arial" panose="020B0604020202020204" pitchFamily="34" charset="0"/>
              </a:defRPr>
            </a:lvl1pPr>
            <a:lvl2pPr marL="742950" indent="-285750">
              <a:defRPr sz="2400">
                <a:solidFill>
                  <a:schemeClr val="tx1"/>
                </a:solidFill>
                <a:latin typeface="Times" panose="02020603050405020304" pitchFamily="18" charset="0"/>
                <a:cs typeface="Arial" panose="020B0604020202020204" pitchFamily="34" charset="0"/>
              </a:defRPr>
            </a:lvl2pPr>
            <a:lvl3pPr marL="1143000" indent="-228600">
              <a:defRPr sz="2400">
                <a:solidFill>
                  <a:schemeClr val="tx1"/>
                </a:solidFill>
                <a:latin typeface="Times" panose="02020603050405020304" pitchFamily="18" charset="0"/>
                <a:cs typeface="Arial" panose="020B0604020202020204" pitchFamily="34" charset="0"/>
              </a:defRPr>
            </a:lvl3pPr>
            <a:lvl4pPr marL="1600200" indent="-228600">
              <a:defRPr sz="2400">
                <a:solidFill>
                  <a:schemeClr val="tx1"/>
                </a:solidFill>
                <a:latin typeface="Times" panose="02020603050405020304" pitchFamily="18" charset="0"/>
                <a:cs typeface="Arial" panose="020B0604020202020204" pitchFamily="34" charset="0"/>
              </a:defRPr>
            </a:lvl4pPr>
            <a:lvl5pPr marL="2057400" indent="-228600">
              <a:defRPr sz="2400">
                <a:solidFill>
                  <a:schemeClr val="tx1"/>
                </a:solidFill>
                <a:latin typeface="Times"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cs typeface="Arial" panose="020B0604020202020204" pitchFamily="34" charset="0"/>
              </a:defRPr>
            </a:lvl9pPr>
          </a:lstStyle>
          <a:p>
            <a:endParaRPr lang="en-US" altLang="en-US" sz="2409"/>
          </a:p>
        </p:txBody>
      </p:sp>
      <p:pic>
        <p:nvPicPr>
          <p:cNvPr id="3076"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085358" y="3132628"/>
            <a:ext cx="2973287" cy="5927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7" name="Picture 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6117" y="-299560"/>
            <a:ext cx="9177993" cy="7457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p:cNvSpPr/>
          <p:nvPr/>
        </p:nvSpPr>
        <p:spPr>
          <a:xfrm>
            <a:off x="3560141" y="2081391"/>
            <a:ext cx="3262914" cy="1287106"/>
          </a:xfrm>
          <a:prstGeom prst="rect">
            <a:avLst/>
          </a:prstGeom>
        </p:spPr>
        <p:txBody>
          <a:bodyPr wrap="square">
            <a:spAutoFit/>
          </a:bodyPr>
          <a:lstStyle/>
          <a:p>
            <a:pPr>
              <a:lnSpc>
                <a:spcPct val="107000"/>
              </a:lnSpc>
              <a:spcAft>
                <a:spcPts val="803"/>
              </a:spcAft>
            </a:pPr>
            <a:r>
              <a:rPr lang="en-US" sz="7227" i="1" dirty="0">
                <a:solidFill>
                  <a:srgbClr val="000099"/>
                </a:solidFill>
                <a:latin typeface="Arial Black" panose="020B0A04020102020204" pitchFamily="34" charset="0"/>
                <a:ea typeface="Calibri" panose="020F0502020204030204" pitchFamily="34" charset="0"/>
              </a:rPr>
              <a:t>CODE</a:t>
            </a:r>
            <a:endParaRPr lang="en-US" sz="7227" dirty="0">
              <a:solidFill>
                <a:srgbClr val="000099"/>
              </a:solidFill>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365235206"/>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Code Reuse</a:t>
            </a:r>
            <a:endParaRPr lang="en-IN" dirty="0"/>
          </a:p>
        </p:txBody>
      </p:sp>
      <p:sp>
        <p:nvSpPr>
          <p:cNvPr id="3" name="Content Placeholder 2"/>
          <p:cNvSpPr>
            <a:spLocks noGrp="1"/>
          </p:cNvSpPr>
          <p:nvPr>
            <p:ph idx="1"/>
          </p:nvPr>
        </p:nvSpPr>
        <p:spPr/>
        <p:txBody>
          <a:bodyPr/>
          <a:lstStyle/>
          <a:p>
            <a:r>
              <a:rPr lang="en-IN" dirty="0"/>
              <a:t>Many techniques have evolved to reduce the </a:t>
            </a:r>
            <a:r>
              <a:rPr lang="en-IN" dirty="0" err="1"/>
              <a:t>labor</a:t>
            </a:r>
            <a:r>
              <a:rPr lang="en-IN" dirty="0"/>
              <a:t> intensive nature of writing source code. Software code reuse is one such technique </a:t>
            </a:r>
          </a:p>
          <a:p>
            <a:r>
              <a:rPr lang="en-IN" dirty="0"/>
              <a:t>Making a block of source code to create a functionality or general utility library and using it at all places in the source code wherever this kind of functionality or utility is required is an example of code reuse. </a:t>
            </a:r>
          </a:p>
        </p:txBody>
      </p:sp>
    </p:spTree>
    <p:extLst>
      <p:ext uri="{BB962C8B-B14F-4D97-AF65-F5344CB8AC3E}">
        <p14:creationId xmlns:p14="http://schemas.microsoft.com/office/powerpoint/2010/main" val="198683367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Code reuse</a:t>
            </a:r>
            <a:endParaRPr lang="en-IN" dirty="0"/>
          </a:p>
        </p:txBody>
      </p:sp>
      <p:sp>
        <p:nvSpPr>
          <p:cNvPr id="3" name="Content Placeholder 2"/>
          <p:cNvSpPr>
            <a:spLocks noGrp="1"/>
          </p:cNvSpPr>
          <p:nvPr>
            <p:ph idx="1"/>
          </p:nvPr>
        </p:nvSpPr>
        <p:spPr/>
        <p:txBody>
          <a:bodyPr>
            <a:normAutofit fontScale="92500"/>
          </a:bodyPr>
          <a:lstStyle/>
          <a:p>
            <a:r>
              <a:rPr lang="en-IN" dirty="0"/>
              <a:t>Code reuse in procedural programming techniques is achieved by creating special functions and utility libraries and using them in the source code. </a:t>
            </a:r>
          </a:p>
          <a:p>
            <a:r>
              <a:rPr lang="en-US" dirty="0"/>
              <a:t>In OOP - </a:t>
            </a:r>
            <a:r>
              <a:rPr lang="en-IN" dirty="0"/>
              <a:t>The classes containing functions and data themselves can not only be reused in the same way as functions and libraries, but the classes can also be modified by way of creating child classes and using them in the source code </a:t>
            </a:r>
          </a:p>
        </p:txBody>
      </p:sp>
    </p:spTree>
    <p:extLst>
      <p:ext uri="{BB962C8B-B14F-4D97-AF65-F5344CB8AC3E}">
        <p14:creationId xmlns:p14="http://schemas.microsoft.com/office/powerpoint/2010/main" val="336329507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81524" y="1447800"/>
            <a:ext cx="8580952" cy="3962399"/>
          </a:xfrm>
          <a:prstGeom prst="rect">
            <a:avLst/>
          </a:prstGeom>
        </p:spPr>
      </p:pic>
      <p:sp>
        <p:nvSpPr>
          <p:cNvPr id="3" name="TextBox 2"/>
          <p:cNvSpPr txBox="1"/>
          <p:nvPr/>
        </p:nvSpPr>
        <p:spPr>
          <a:xfrm>
            <a:off x="914400" y="381000"/>
            <a:ext cx="7239000" cy="923330"/>
          </a:xfrm>
          <a:prstGeom prst="rect">
            <a:avLst/>
          </a:prstGeom>
          <a:noFill/>
        </p:spPr>
        <p:txBody>
          <a:bodyPr wrap="square" rtlCol="0">
            <a:spAutoFit/>
          </a:bodyPr>
          <a:lstStyle/>
          <a:p>
            <a:r>
              <a:rPr lang="en-US" sz="5400" b="1" dirty="0"/>
              <a:t>CODE REUSE - METHODS</a:t>
            </a:r>
            <a:endParaRPr lang="en-IN" sz="5400" b="1" dirty="0"/>
          </a:p>
        </p:txBody>
      </p:sp>
    </p:spTree>
    <p:extLst>
      <p:ext uri="{BB962C8B-B14F-4D97-AF65-F5344CB8AC3E}">
        <p14:creationId xmlns:p14="http://schemas.microsoft.com/office/powerpoint/2010/main" val="58087471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noChangeArrowheads="1"/>
          </p:cNvSpPr>
          <p:nvPr>
            <p:ph type="title"/>
          </p:nvPr>
        </p:nvSpPr>
        <p:spPr/>
        <p:txBody>
          <a:bodyPr/>
          <a:lstStyle/>
          <a:p>
            <a:pPr algn="ctr"/>
            <a:r>
              <a:rPr lang="en-GB" sz="3600" dirty="0">
                <a:solidFill>
                  <a:srgbClr val="C00000"/>
                </a:solidFill>
                <a:latin typeface="Arial Black" panose="020B0A04020102020204" pitchFamily="34" charset="0"/>
              </a:rPr>
              <a:t>Software reuse</a:t>
            </a:r>
          </a:p>
        </p:txBody>
      </p:sp>
      <p:sp>
        <p:nvSpPr>
          <p:cNvPr id="97283" name="Rectangle 3"/>
          <p:cNvSpPr>
            <a:spLocks noGrp="1" noChangeArrowheads="1"/>
          </p:cNvSpPr>
          <p:nvPr>
            <p:ph idx="1"/>
          </p:nvPr>
        </p:nvSpPr>
        <p:spPr>
          <a:xfrm>
            <a:off x="457200" y="1253837"/>
            <a:ext cx="8229600" cy="4952999"/>
          </a:xfrm>
        </p:spPr>
        <p:txBody>
          <a:bodyPr lIns="91797" tIns="45898" rIns="91797" bIns="45898"/>
          <a:lstStyle/>
          <a:p>
            <a:pPr algn="just"/>
            <a:r>
              <a:rPr lang="en-GB" sz="2800" dirty="0">
                <a:solidFill>
                  <a:srgbClr val="1D03DF"/>
                </a:solidFill>
              </a:rPr>
              <a:t>In most engineering disciplines, systems are designed by composing existing components that have been used in other systems.</a:t>
            </a:r>
          </a:p>
          <a:p>
            <a:pPr algn="just"/>
            <a:r>
              <a:rPr lang="en-GB" sz="2800" dirty="0">
                <a:solidFill>
                  <a:srgbClr val="1D03DF"/>
                </a:solidFill>
              </a:rPr>
              <a:t>Software engineering has been more focused on original development but it is now recognised that to achieve better software, more quickly and at lower cost, we need a design process that is based on systematic software reuse.</a:t>
            </a:r>
          </a:p>
          <a:p>
            <a:pPr algn="just"/>
            <a:r>
              <a:rPr lang="en-GB" sz="2800" dirty="0">
                <a:solidFill>
                  <a:srgbClr val="1D03DF"/>
                </a:solidFill>
              </a:rPr>
              <a:t>There has been a  major switch to reuse-based development over the past 10 years.</a:t>
            </a:r>
          </a:p>
        </p:txBody>
      </p:sp>
      <p:sp>
        <p:nvSpPr>
          <p:cNvPr id="4" name="Slide Number Placeholder 3"/>
          <p:cNvSpPr>
            <a:spLocks noGrp="1"/>
          </p:cNvSpPr>
          <p:nvPr>
            <p:ph type="sldNum" sz="quarter" idx="12"/>
          </p:nvPr>
        </p:nvSpPr>
        <p:spPr/>
        <p:txBody>
          <a:bodyPr/>
          <a:lstStyle/>
          <a:p>
            <a:fld id="{34CF8044-83D2-2543-8CEA-7F647DE98A9A}" type="slidenum">
              <a:rPr lang="en-US" smtClean="0"/>
              <a:pPr/>
              <a:t>38</a:t>
            </a:fld>
            <a:endParaRPr lang="en-US"/>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110836" y="-83913"/>
            <a:ext cx="9282545" cy="845913"/>
          </a:xfrm>
          <a:noFill/>
          <a:ln/>
        </p:spPr>
        <p:txBody>
          <a:bodyPr lIns="90840" tIns="44623" rIns="90840" bIns="44623"/>
          <a:lstStyle/>
          <a:p>
            <a:r>
              <a:rPr lang="en-GB" sz="3600" dirty="0">
                <a:solidFill>
                  <a:srgbClr val="C00000"/>
                </a:solidFill>
                <a:latin typeface="Arial Black" panose="020B0A04020102020204" pitchFamily="34" charset="0"/>
              </a:rPr>
              <a:t>Reuse-based software engineering</a:t>
            </a:r>
          </a:p>
        </p:txBody>
      </p:sp>
      <p:sp>
        <p:nvSpPr>
          <p:cNvPr id="8195" name="Rectangle 3"/>
          <p:cNvSpPr>
            <a:spLocks noGrp="1" noChangeArrowheads="1"/>
          </p:cNvSpPr>
          <p:nvPr>
            <p:ph idx="1"/>
          </p:nvPr>
        </p:nvSpPr>
        <p:spPr>
          <a:xfrm>
            <a:off x="208195" y="609458"/>
            <a:ext cx="8326205" cy="6248542"/>
          </a:xfrm>
          <a:noFill/>
          <a:ln/>
        </p:spPr>
        <p:txBody>
          <a:bodyPr lIns="90840" tIns="44623" rIns="90840" bIns="44623"/>
          <a:lstStyle/>
          <a:p>
            <a:pPr algn="just">
              <a:lnSpc>
                <a:spcPct val="90000"/>
              </a:lnSpc>
            </a:pPr>
            <a:r>
              <a:rPr lang="en-GB" sz="2800" b="1" dirty="0">
                <a:solidFill>
                  <a:srgbClr val="FF0000"/>
                </a:solidFill>
              </a:rPr>
              <a:t>System reuse</a:t>
            </a:r>
          </a:p>
          <a:p>
            <a:pPr lvl="1" algn="just">
              <a:lnSpc>
                <a:spcPct val="90000"/>
              </a:lnSpc>
            </a:pPr>
            <a:r>
              <a:rPr lang="en-GB" sz="2800" dirty="0">
                <a:solidFill>
                  <a:srgbClr val="1D03DF"/>
                </a:solidFill>
              </a:rPr>
              <a:t>Complete systems, which may include several application programs may be reused.</a:t>
            </a:r>
          </a:p>
          <a:p>
            <a:pPr algn="just">
              <a:lnSpc>
                <a:spcPct val="90000"/>
              </a:lnSpc>
            </a:pPr>
            <a:r>
              <a:rPr lang="en-GB" sz="2800" b="1" dirty="0">
                <a:solidFill>
                  <a:srgbClr val="FF0000"/>
                </a:solidFill>
              </a:rPr>
              <a:t>Application reuse</a:t>
            </a:r>
          </a:p>
          <a:p>
            <a:pPr lvl="1" algn="just">
              <a:lnSpc>
                <a:spcPct val="90000"/>
              </a:lnSpc>
            </a:pPr>
            <a:r>
              <a:rPr lang="en-GB" sz="2800" dirty="0">
                <a:solidFill>
                  <a:srgbClr val="1D03DF"/>
                </a:solidFill>
              </a:rPr>
              <a:t>An application may be reused either by incorporating it without change into other or by developing application families.</a:t>
            </a:r>
          </a:p>
          <a:p>
            <a:pPr algn="just">
              <a:lnSpc>
                <a:spcPct val="90000"/>
              </a:lnSpc>
            </a:pPr>
            <a:r>
              <a:rPr lang="en-GB" sz="2800" b="1" dirty="0">
                <a:solidFill>
                  <a:srgbClr val="FF0000"/>
                </a:solidFill>
              </a:rPr>
              <a:t>Component reuse</a:t>
            </a:r>
          </a:p>
          <a:p>
            <a:pPr lvl="1" algn="just">
              <a:lnSpc>
                <a:spcPct val="90000"/>
              </a:lnSpc>
            </a:pPr>
            <a:r>
              <a:rPr lang="en-GB" sz="2800" dirty="0">
                <a:solidFill>
                  <a:srgbClr val="1D03DF"/>
                </a:solidFill>
              </a:rPr>
              <a:t>Components of an application from sub-systems to single objects may be reused.  </a:t>
            </a:r>
          </a:p>
          <a:p>
            <a:pPr algn="just">
              <a:lnSpc>
                <a:spcPct val="90000"/>
              </a:lnSpc>
            </a:pPr>
            <a:r>
              <a:rPr lang="en-GB" sz="2800" b="1" dirty="0">
                <a:solidFill>
                  <a:srgbClr val="FF0000"/>
                </a:solidFill>
              </a:rPr>
              <a:t>Object and function reuse</a:t>
            </a:r>
          </a:p>
          <a:p>
            <a:pPr lvl="1" algn="just">
              <a:lnSpc>
                <a:spcPct val="90000"/>
              </a:lnSpc>
            </a:pPr>
            <a:r>
              <a:rPr lang="en-GB" sz="2800" dirty="0">
                <a:solidFill>
                  <a:srgbClr val="1D03DF"/>
                </a:solidFill>
              </a:rPr>
              <a:t>Small-scale software components that implement a single well-defined object or function may be reused.</a:t>
            </a:r>
          </a:p>
        </p:txBody>
      </p:sp>
      <p:sp>
        <p:nvSpPr>
          <p:cNvPr id="4" name="Slide Number Placeholder 3"/>
          <p:cNvSpPr>
            <a:spLocks noGrp="1"/>
          </p:cNvSpPr>
          <p:nvPr>
            <p:ph type="sldNum" sz="quarter" idx="12"/>
          </p:nvPr>
        </p:nvSpPr>
        <p:spPr/>
        <p:txBody>
          <a:bodyPr/>
          <a:lstStyle/>
          <a:p>
            <a:fld id="{34CF8044-83D2-2543-8CEA-7F647DE98A9A}" type="slidenum">
              <a:rPr lang="en-US" smtClean="0"/>
              <a:pPr/>
              <a:t>39</a:t>
            </a:fld>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9600" cy="960438"/>
          </a:xfrm>
        </p:spPr>
        <p:txBody>
          <a:bodyPr>
            <a:normAutofit fontScale="90000"/>
          </a:bodyPr>
          <a:lstStyle/>
          <a:p>
            <a:r>
              <a:rPr lang="en-US" dirty="0"/>
              <a:t>Coding Framework</a:t>
            </a:r>
            <a:br>
              <a:rPr lang="en-US" dirty="0"/>
            </a:br>
            <a:endParaRPr lang="en-US" dirty="0"/>
          </a:p>
        </p:txBody>
      </p:sp>
      <p:sp>
        <p:nvSpPr>
          <p:cNvPr id="3" name="Content Placeholder 2"/>
          <p:cNvSpPr>
            <a:spLocks noGrp="1"/>
          </p:cNvSpPr>
          <p:nvPr>
            <p:ph idx="1"/>
          </p:nvPr>
        </p:nvSpPr>
        <p:spPr>
          <a:xfrm>
            <a:off x="457200" y="1447800"/>
            <a:ext cx="8229600" cy="4678363"/>
          </a:xfrm>
        </p:spPr>
        <p:txBody>
          <a:bodyPr>
            <a:normAutofit fontScale="70000" lnSpcReduction="20000"/>
          </a:bodyPr>
          <a:lstStyle/>
          <a:p>
            <a:r>
              <a:rPr lang="en-US" dirty="0"/>
              <a:t>For software construction,  a coding framework is needed that will ensure a consistent coding production with standard code that will be easy to debug and test . </a:t>
            </a:r>
          </a:p>
          <a:p>
            <a:endParaRPr lang="en-US" dirty="0"/>
          </a:p>
          <a:p>
            <a:r>
              <a:rPr lang="en-US" dirty="0"/>
              <a:t>In object oriented programming, what base classes are to be made, which will be used throughout construction, is a subject that is part of the coding framework. </a:t>
            </a:r>
          </a:p>
          <a:p>
            <a:pPr marL="0" indent="0">
              <a:buNone/>
            </a:pPr>
            <a:endParaRPr lang="en-US" dirty="0"/>
          </a:p>
          <a:p>
            <a:r>
              <a:rPr lang="en-US" dirty="0"/>
              <a:t>In general, coding frameworks allow construction of the common infrastructure of basic functionality which can be extended later by the developers. </a:t>
            </a:r>
          </a:p>
          <a:p>
            <a:endParaRPr lang="en-US" dirty="0"/>
          </a:p>
          <a:p>
            <a:r>
              <a:rPr lang="en-US" dirty="0"/>
              <a:t>Benefits: Increases productivity ,</a:t>
            </a:r>
          </a:p>
          <a:p>
            <a:pPr marL="0" indent="0">
              <a:buNone/>
            </a:pPr>
            <a:r>
              <a:rPr lang="en-US" dirty="0"/>
              <a:t>                      Allows for a robust and </a:t>
            </a:r>
          </a:p>
          <a:p>
            <a:pPr marL="0" indent="0">
              <a:buNone/>
            </a:pPr>
            <a:r>
              <a:rPr lang="en-US" dirty="0"/>
              <a:t>                      Well structured software product. </a:t>
            </a:r>
          </a:p>
        </p:txBody>
      </p:sp>
      <p:sp>
        <p:nvSpPr>
          <p:cNvPr id="4" name="Rectangle 3"/>
          <p:cNvSpPr/>
          <p:nvPr/>
        </p:nvSpPr>
        <p:spPr>
          <a:xfrm>
            <a:off x="609600" y="2667000"/>
            <a:ext cx="8153400" cy="369332"/>
          </a:xfrm>
          <a:prstGeom prst="rect">
            <a:avLst/>
          </a:prstGeom>
        </p:spPr>
        <p:txBody>
          <a:bodyPr wrap="square">
            <a:spAutoFit/>
          </a:bodyPr>
          <a:lstStyle/>
          <a:p>
            <a:endParaRPr lang="en-US" dirty="0"/>
          </a:p>
        </p:txBody>
      </p:sp>
    </p:spTree>
    <p:extLst>
      <p:ext uri="{BB962C8B-B14F-4D97-AF65-F5344CB8AC3E}">
        <p14:creationId xmlns:p14="http://schemas.microsoft.com/office/powerpoint/2010/main" val="96927977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solidFill>
                  <a:srgbClr val="C00000"/>
                </a:solidFill>
                <a:latin typeface="Arial Black" panose="020B0A04020102020204" pitchFamily="34" charset="0"/>
              </a:rPr>
              <a:t>Benefits of software reuse</a:t>
            </a:r>
            <a:r>
              <a:rPr lang="en-GB" sz="3600" dirty="0">
                <a:solidFill>
                  <a:srgbClr val="C00000"/>
                </a:solidFill>
                <a:latin typeface="Arial Black" panose="020B0A04020102020204" pitchFamily="34" charset="0"/>
              </a:rPr>
              <a:t> </a:t>
            </a:r>
            <a:endParaRPr lang="en-US" sz="3600" dirty="0">
              <a:solidFill>
                <a:srgbClr val="C00000"/>
              </a:solidFill>
              <a:latin typeface="Arial Black" panose="020B0A04020102020204" pitchFamily="34" charset="0"/>
            </a:endParaRP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741835499"/>
              </p:ext>
            </p:extLst>
          </p:nvPr>
        </p:nvGraphicFramePr>
        <p:xfrm>
          <a:off x="457199" y="1417638"/>
          <a:ext cx="8007927" cy="4938712"/>
        </p:xfrm>
        <a:graphic>
          <a:graphicData uri="http://schemas.openxmlformats.org/drawingml/2006/table">
            <a:tbl>
              <a:tblPr firstRow="1" bandRow="1">
                <a:tableStyleId>{5C22544A-7EE6-4342-B048-85BDC9FD1C3A}</a:tableStyleId>
              </a:tblPr>
              <a:tblGrid>
                <a:gridCol w="2723707">
                  <a:extLst>
                    <a:ext uri="{9D8B030D-6E8A-4147-A177-3AD203B41FA5}">
                      <a16:colId xmlns:a16="http://schemas.microsoft.com/office/drawing/2014/main" val="20000"/>
                    </a:ext>
                  </a:extLst>
                </a:gridCol>
                <a:gridCol w="5284220">
                  <a:extLst>
                    <a:ext uri="{9D8B030D-6E8A-4147-A177-3AD203B41FA5}">
                      <a16:colId xmlns:a16="http://schemas.microsoft.com/office/drawing/2014/main" val="20001"/>
                    </a:ext>
                  </a:extLst>
                </a:gridCol>
              </a:tblGrid>
              <a:tr h="544704">
                <a:tc>
                  <a:txBody>
                    <a:bodyPr/>
                    <a:lstStyle/>
                    <a:p>
                      <a:pPr algn="ctr">
                        <a:spcAft>
                          <a:spcPts val="0"/>
                        </a:spcAft>
                      </a:pPr>
                      <a:r>
                        <a:rPr lang="en-GB" sz="1600" b="1" dirty="0">
                          <a:solidFill>
                            <a:srgbClr val="000000"/>
                          </a:solidFill>
                          <a:latin typeface="Arial"/>
                          <a:ea typeface="Times New Roman"/>
                          <a:cs typeface="Arial"/>
                        </a:rPr>
                        <a:t>Benefit</a:t>
                      </a:r>
                    </a:p>
                  </a:txBody>
                  <a:tcPr marL="73025" marR="73025" marT="73025" marB="730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GB" sz="1600" b="1" dirty="0">
                          <a:solidFill>
                            <a:srgbClr val="000000"/>
                          </a:solidFill>
                          <a:latin typeface="Arial"/>
                          <a:ea typeface="Times New Roman"/>
                          <a:cs typeface="Arial"/>
                        </a:rPr>
                        <a:t>Explanation</a:t>
                      </a:r>
                    </a:p>
                  </a:txBody>
                  <a:tcPr marL="73025" marR="73025" marT="73025" marB="730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1805331">
                <a:tc>
                  <a:txBody>
                    <a:bodyPr/>
                    <a:lstStyle/>
                    <a:p>
                      <a:pPr algn="just">
                        <a:spcAft>
                          <a:spcPts val="0"/>
                        </a:spcAft>
                      </a:pPr>
                      <a:r>
                        <a:rPr lang="en-GB" sz="1600" dirty="0">
                          <a:solidFill>
                            <a:srgbClr val="1D03DF"/>
                          </a:solidFill>
                          <a:latin typeface="Arial"/>
                          <a:ea typeface="Times New Roman"/>
                          <a:cs typeface="Arial"/>
                        </a:rPr>
                        <a:t>Accelerated development</a:t>
                      </a:r>
                    </a:p>
                  </a:txBody>
                  <a:tcPr marL="73025" marR="73025" marT="0" marB="730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just">
                        <a:spcAft>
                          <a:spcPts val="0"/>
                        </a:spcAft>
                      </a:pPr>
                      <a:r>
                        <a:rPr lang="en-GB" sz="1600" dirty="0">
                          <a:solidFill>
                            <a:srgbClr val="1D03DF"/>
                          </a:solidFill>
                          <a:latin typeface="Arial"/>
                          <a:ea typeface="Times New Roman"/>
                          <a:cs typeface="Arial"/>
                        </a:rPr>
                        <a:t>Bringing a system to market as early as possible is often more important than overall development costs. Reusing software can speed up system production because both development and validation time may be reduced.</a:t>
                      </a:r>
                    </a:p>
                  </a:txBody>
                  <a:tcPr marL="73025" marR="73025" marT="0" marB="730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1124008">
                <a:tc>
                  <a:txBody>
                    <a:bodyPr/>
                    <a:lstStyle/>
                    <a:p>
                      <a:pPr algn="just">
                        <a:spcAft>
                          <a:spcPts val="0"/>
                        </a:spcAft>
                      </a:pPr>
                      <a:r>
                        <a:rPr lang="en-GB" sz="1600" dirty="0">
                          <a:solidFill>
                            <a:srgbClr val="1D03DF"/>
                          </a:solidFill>
                          <a:latin typeface="Arial"/>
                          <a:ea typeface="Times New Roman"/>
                          <a:cs typeface="Arial"/>
                        </a:rPr>
                        <a:t>Effective use of specialists</a:t>
                      </a:r>
                    </a:p>
                  </a:txBody>
                  <a:tcPr marL="73025" marR="73025" marT="0" marB="730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spcAft>
                          <a:spcPts val="0"/>
                        </a:spcAft>
                      </a:pPr>
                      <a:r>
                        <a:rPr lang="en-GB" sz="1600" dirty="0">
                          <a:solidFill>
                            <a:srgbClr val="1D03DF"/>
                          </a:solidFill>
                          <a:latin typeface="Arial"/>
                          <a:ea typeface="Times New Roman"/>
                          <a:cs typeface="Arial"/>
                        </a:rPr>
                        <a:t>Instead of doing the same work over and over again, application specialists can develop reusable software that encapsulates their knowledge.</a:t>
                      </a:r>
                    </a:p>
                  </a:txBody>
                  <a:tcPr marL="73025" marR="73025" marT="0" marB="730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1464669">
                <a:tc>
                  <a:txBody>
                    <a:bodyPr/>
                    <a:lstStyle/>
                    <a:p>
                      <a:pPr algn="just">
                        <a:spcAft>
                          <a:spcPts val="0"/>
                        </a:spcAft>
                      </a:pPr>
                      <a:r>
                        <a:rPr lang="en-GB" sz="1600" dirty="0">
                          <a:solidFill>
                            <a:srgbClr val="1D03DF"/>
                          </a:solidFill>
                          <a:latin typeface="Arial"/>
                          <a:ea typeface="Times New Roman"/>
                          <a:cs typeface="Arial"/>
                        </a:rPr>
                        <a:t>Increased dependability</a:t>
                      </a:r>
                    </a:p>
                  </a:txBody>
                  <a:tcPr marL="73025" marR="73025" marT="0" marB="730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spcAft>
                          <a:spcPts val="0"/>
                        </a:spcAft>
                      </a:pPr>
                      <a:r>
                        <a:rPr lang="en-GB" sz="1600" dirty="0">
                          <a:solidFill>
                            <a:srgbClr val="1D03DF"/>
                          </a:solidFill>
                          <a:latin typeface="Arial"/>
                          <a:ea typeface="Times New Roman"/>
                          <a:cs typeface="Arial"/>
                        </a:rPr>
                        <a:t>Reused software, which has been tried and tested in working systems, should be more dependable than new software. Its design and implementation faults should have been found and fixed. </a:t>
                      </a:r>
                    </a:p>
                  </a:txBody>
                  <a:tcPr marL="73025" marR="73025" marT="0" marB="730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bl>
          </a:graphicData>
        </a:graphic>
      </p:graphicFrame>
      <p:sp>
        <p:nvSpPr>
          <p:cNvPr id="5" name="Slide Number Placeholder 4"/>
          <p:cNvSpPr>
            <a:spLocks noGrp="1"/>
          </p:cNvSpPr>
          <p:nvPr>
            <p:ph type="sldNum" sz="quarter" idx="12"/>
          </p:nvPr>
        </p:nvSpPr>
        <p:spPr/>
        <p:txBody>
          <a:bodyPr/>
          <a:lstStyle/>
          <a:p>
            <a:fld id="{34CF8044-83D2-2543-8CEA-7F647DE98A9A}" type="slidenum">
              <a:rPr lang="en-US" smtClean="0"/>
              <a:pPr/>
              <a:t>40</a:t>
            </a:fld>
            <a:endParaRPr lang="en-US"/>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3600" dirty="0">
                <a:solidFill>
                  <a:srgbClr val="C00000"/>
                </a:solidFill>
                <a:latin typeface="Arial Black" panose="020B0A04020102020204" pitchFamily="34" charset="0"/>
              </a:rPr>
              <a:t>Benefits of software reuse</a:t>
            </a:r>
            <a:r>
              <a:rPr lang="en-GB" sz="3600" dirty="0">
                <a:solidFill>
                  <a:srgbClr val="C00000"/>
                </a:solidFill>
                <a:latin typeface="Arial Black" panose="020B0A04020102020204" pitchFamily="34" charset="0"/>
              </a:rPr>
              <a:t> </a:t>
            </a:r>
            <a:endParaRPr lang="en-US" sz="3600" dirty="0">
              <a:solidFill>
                <a:srgbClr val="C00000"/>
              </a:solidFill>
              <a:latin typeface="Arial Black" panose="020B0A04020102020204" pitchFamily="34" charset="0"/>
            </a:endParaRP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824998627"/>
              </p:ext>
            </p:extLst>
          </p:nvPr>
        </p:nvGraphicFramePr>
        <p:xfrm>
          <a:off x="263236" y="1417638"/>
          <a:ext cx="7974061" cy="5066288"/>
        </p:xfrm>
        <a:graphic>
          <a:graphicData uri="http://schemas.openxmlformats.org/drawingml/2006/table">
            <a:tbl>
              <a:tblPr firstRow="1" bandRow="1">
                <a:tableStyleId>{5C22544A-7EE6-4342-B048-85BDC9FD1C3A}</a:tableStyleId>
              </a:tblPr>
              <a:tblGrid>
                <a:gridCol w="2712188">
                  <a:extLst>
                    <a:ext uri="{9D8B030D-6E8A-4147-A177-3AD203B41FA5}">
                      <a16:colId xmlns:a16="http://schemas.microsoft.com/office/drawing/2014/main" val="20000"/>
                    </a:ext>
                  </a:extLst>
                </a:gridCol>
                <a:gridCol w="5261873">
                  <a:extLst>
                    <a:ext uri="{9D8B030D-6E8A-4147-A177-3AD203B41FA5}">
                      <a16:colId xmlns:a16="http://schemas.microsoft.com/office/drawing/2014/main" val="20001"/>
                    </a:ext>
                  </a:extLst>
                </a:gridCol>
              </a:tblGrid>
              <a:tr h="396770">
                <a:tc>
                  <a:txBody>
                    <a:bodyPr/>
                    <a:lstStyle/>
                    <a:p>
                      <a:pPr algn="ctr">
                        <a:spcAft>
                          <a:spcPts val="0"/>
                        </a:spcAft>
                      </a:pPr>
                      <a:r>
                        <a:rPr lang="en-GB" sz="1400" b="1" dirty="0">
                          <a:solidFill>
                            <a:srgbClr val="000000"/>
                          </a:solidFill>
                          <a:latin typeface="Arial"/>
                          <a:ea typeface="Times New Roman"/>
                          <a:cs typeface="Arial"/>
                        </a:rPr>
                        <a:t>Benefit</a:t>
                      </a:r>
                    </a:p>
                  </a:txBody>
                  <a:tcPr marL="73025" marR="73025" marT="73025" marB="73025">
                    <a:lnB w="12700" cap="flat" cmpd="sng" algn="ctr">
                      <a:solidFill>
                        <a:schemeClr val="tx1"/>
                      </a:solidFill>
                      <a:prstDash val="solid"/>
                      <a:round/>
                      <a:headEnd type="none" w="med" len="med"/>
                      <a:tailEnd type="none" w="med" len="med"/>
                    </a:lnB>
                  </a:tcPr>
                </a:tc>
                <a:tc>
                  <a:txBody>
                    <a:bodyPr/>
                    <a:lstStyle/>
                    <a:p>
                      <a:pPr algn="ctr">
                        <a:spcAft>
                          <a:spcPts val="0"/>
                        </a:spcAft>
                      </a:pPr>
                      <a:r>
                        <a:rPr lang="en-GB" sz="1400" b="1" dirty="0">
                          <a:solidFill>
                            <a:srgbClr val="000000"/>
                          </a:solidFill>
                          <a:latin typeface="Arial"/>
                          <a:ea typeface="Times New Roman"/>
                          <a:cs typeface="Arial"/>
                        </a:rPr>
                        <a:t>Explanation</a:t>
                      </a:r>
                    </a:p>
                  </a:txBody>
                  <a:tcPr marL="73025" marR="73025" marT="73025" marB="73025">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860800">
                <a:tc>
                  <a:txBody>
                    <a:bodyPr/>
                    <a:lstStyle/>
                    <a:p>
                      <a:pPr algn="just">
                        <a:spcAft>
                          <a:spcPts val="0"/>
                        </a:spcAft>
                      </a:pPr>
                      <a:r>
                        <a:rPr lang="en-GB" sz="1600" dirty="0">
                          <a:solidFill>
                            <a:srgbClr val="1D03DF"/>
                          </a:solidFill>
                          <a:latin typeface="Arial"/>
                          <a:ea typeface="Times New Roman"/>
                          <a:cs typeface="Arial"/>
                        </a:rPr>
                        <a:t>Lower development costs</a:t>
                      </a:r>
                    </a:p>
                  </a:txBody>
                  <a:tcPr marL="73025" marR="73025" marT="0" marB="730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spcAft>
                          <a:spcPts val="0"/>
                        </a:spcAft>
                      </a:pPr>
                      <a:r>
                        <a:rPr lang="en-GB" sz="1600" dirty="0">
                          <a:solidFill>
                            <a:srgbClr val="1D03DF"/>
                          </a:solidFill>
                          <a:latin typeface="Arial"/>
                          <a:ea typeface="Times New Roman"/>
                          <a:cs typeface="Arial"/>
                        </a:rPr>
                        <a:t>Development costs are proportional to the size of the software being developed. Reusing software means that fewer lines of code have to be written.</a:t>
                      </a:r>
                    </a:p>
                  </a:txBody>
                  <a:tcPr marL="73025" marR="73025" marT="0" marB="730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1904359">
                <a:tc>
                  <a:txBody>
                    <a:bodyPr/>
                    <a:lstStyle/>
                    <a:p>
                      <a:pPr algn="just">
                        <a:spcAft>
                          <a:spcPts val="0"/>
                        </a:spcAft>
                      </a:pPr>
                      <a:r>
                        <a:rPr lang="en-GB" sz="1600" dirty="0">
                          <a:solidFill>
                            <a:srgbClr val="1D03DF"/>
                          </a:solidFill>
                          <a:latin typeface="Arial"/>
                          <a:ea typeface="Times New Roman"/>
                          <a:cs typeface="Arial"/>
                        </a:rPr>
                        <a:t>Reduced process risk</a:t>
                      </a:r>
                    </a:p>
                  </a:txBody>
                  <a:tcPr marL="73025" marR="73025" marT="0" marB="730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spcAft>
                          <a:spcPts val="0"/>
                        </a:spcAft>
                      </a:pPr>
                      <a:r>
                        <a:rPr lang="en-GB" sz="1600" dirty="0">
                          <a:solidFill>
                            <a:srgbClr val="1D03DF"/>
                          </a:solidFill>
                          <a:latin typeface="Arial"/>
                          <a:ea typeface="Times New Roman"/>
                          <a:cs typeface="Arial"/>
                        </a:rPr>
                        <a:t>The cost of existing software is already known, whereas the costs of development are always a matter of judgment. This is an important factor for project management because it reduces the margin of error in project cost estimation. This is particularly true when relatively large software components such as subsystems are reused.</a:t>
                      </a:r>
                    </a:p>
                  </a:txBody>
                  <a:tcPr marL="73025" marR="73025" marT="0" marB="730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1904359">
                <a:tc>
                  <a:txBody>
                    <a:bodyPr/>
                    <a:lstStyle/>
                    <a:p>
                      <a:pPr algn="just">
                        <a:spcAft>
                          <a:spcPts val="0"/>
                        </a:spcAft>
                      </a:pPr>
                      <a:r>
                        <a:rPr lang="en-GB" sz="1600" dirty="0">
                          <a:solidFill>
                            <a:srgbClr val="1D03DF"/>
                          </a:solidFill>
                          <a:latin typeface="Arial"/>
                          <a:ea typeface="Times New Roman"/>
                          <a:cs typeface="Arial"/>
                        </a:rPr>
                        <a:t>Standards compliance</a:t>
                      </a:r>
                    </a:p>
                  </a:txBody>
                  <a:tcPr marL="73025" marR="73025" marT="0" marB="730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spcAft>
                          <a:spcPts val="0"/>
                        </a:spcAft>
                      </a:pPr>
                      <a:r>
                        <a:rPr lang="en-GB" sz="1600" dirty="0">
                          <a:solidFill>
                            <a:srgbClr val="1D03DF"/>
                          </a:solidFill>
                          <a:latin typeface="Arial"/>
                          <a:ea typeface="Times New Roman"/>
                          <a:cs typeface="Arial"/>
                        </a:rPr>
                        <a:t>Some standards, such as user interface standards, can be implemented as a set of reusable components. For example, if menus in a user interface are implemented using reusable components, all applications present the same menu formats to users. The use of standard user interfaces improves dependability because users make fewer mistakes when presented with a familiar interface.</a:t>
                      </a:r>
                    </a:p>
                  </a:txBody>
                  <a:tcPr marL="73025" marR="73025" marT="0" marB="730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bl>
          </a:graphicData>
        </a:graphic>
      </p:graphicFrame>
      <p:sp>
        <p:nvSpPr>
          <p:cNvPr id="5" name="Slide Number Placeholder 4"/>
          <p:cNvSpPr>
            <a:spLocks noGrp="1"/>
          </p:cNvSpPr>
          <p:nvPr>
            <p:ph type="sldNum" sz="quarter" idx="12"/>
          </p:nvPr>
        </p:nvSpPr>
        <p:spPr/>
        <p:txBody>
          <a:bodyPr/>
          <a:lstStyle/>
          <a:p>
            <a:fld id="{34CF8044-83D2-2543-8CEA-7F647DE98A9A}" type="slidenum">
              <a:rPr lang="en-US" smtClean="0"/>
              <a:pPr/>
              <a:t>41</a:t>
            </a:fld>
            <a:endParaRPr lang="en-US"/>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3600" dirty="0">
                <a:solidFill>
                  <a:srgbClr val="C00000"/>
                </a:solidFill>
                <a:latin typeface="Arial Black" panose="020B0A04020102020204" pitchFamily="34" charset="0"/>
              </a:rPr>
              <a:t>Problems with reuse</a:t>
            </a:r>
            <a:r>
              <a:rPr lang="en-GB" sz="3600" dirty="0">
                <a:solidFill>
                  <a:srgbClr val="C00000"/>
                </a:solidFill>
                <a:latin typeface="Arial Black" panose="020B0A04020102020204" pitchFamily="34" charset="0"/>
              </a:rPr>
              <a:t> </a:t>
            </a:r>
            <a:endParaRPr lang="en-US" sz="3600" dirty="0">
              <a:solidFill>
                <a:srgbClr val="C00000"/>
              </a:solidFill>
              <a:latin typeface="Arial Black" panose="020B0A04020102020204" pitchFamily="34" charset="0"/>
            </a:endParaRP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052174095"/>
              </p:ext>
            </p:extLst>
          </p:nvPr>
        </p:nvGraphicFramePr>
        <p:xfrm>
          <a:off x="457200" y="1537854"/>
          <a:ext cx="8118764" cy="4752445"/>
        </p:xfrm>
        <a:graphic>
          <a:graphicData uri="http://schemas.openxmlformats.org/drawingml/2006/table">
            <a:tbl>
              <a:tblPr firstRow="1" bandRow="1">
                <a:tableStyleId>{5C22544A-7EE6-4342-B048-85BDC9FD1C3A}</a:tableStyleId>
              </a:tblPr>
              <a:tblGrid>
                <a:gridCol w="2508142">
                  <a:extLst>
                    <a:ext uri="{9D8B030D-6E8A-4147-A177-3AD203B41FA5}">
                      <a16:colId xmlns:a16="http://schemas.microsoft.com/office/drawing/2014/main" val="20000"/>
                    </a:ext>
                  </a:extLst>
                </a:gridCol>
                <a:gridCol w="5610622">
                  <a:extLst>
                    <a:ext uri="{9D8B030D-6E8A-4147-A177-3AD203B41FA5}">
                      <a16:colId xmlns:a16="http://schemas.microsoft.com/office/drawing/2014/main" val="20001"/>
                    </a:ext>
                  </a:extLst>
                </a:gridCol>
              </a:tblGrid>
              <a:tr h="347989">
                <a:tc>
                  <a:txBody>
                    <a:bodyPr/>
                    <a:lstStyle/>
                    <a:p>
                      <a:pPr algn="ctr">
                        <a:spcAft>
                          <a:spcPts val="0"/>
                        </a:spcAft>
                      </a:pPr>
                      <a:r>
                        <a:rPr lang="en-GB" sz="1600" b="1" dirty="0">
                          <a:solidFill>
                            <a:srgbClr val="000000"/>
                          </a:solidFill>
                          <a:latin typeface="Arial"/>
                          <a:ea typeface="Times New Roman"/>
                          <a:cs typeface="Arial"/>
                        </a:rPr>
                        <a:t>Problem</a:t>
                      </a:r>
                    </a:p>
                  </a:txBody>
                  <a:tcPr marL="73025" marR="73025" marT="73025" marB="73025">
                    <a:lnB w="12700" cap="flat" cmpd="sng" algn="ctr">
                      <a:solidFill>
                        <a:schemeClr val="tx1"/>
                      </a:solidFill>
                      <a:prstDash val="solid"/>
                      <a:round/>
                      <a:headEnd type="none" w="med" len="med"/>
                      <a:tailEnd type="none" w="med" len="med"/>
                    </a:lnB>
                  </a:tcPr>
                </a:tc>
                <a:tc>
                  <a:txBody>
                    <a:bodyPr/>
                    <a:lstStyle/>
                    <a:p>
                      <a:pPr algn="ctr">
                        <a:spcAft>
                          <a:spcPts val="0"/>
                        </a:spcAft>
                      </a:pPr>
                      <a:r>
                        <a:rPr lang="en-GB" sz="1600" b="1" dirty="0">
                          <a:solidFill>
                            <a:srgbClr val="000000"/>
                          </a:solidFill>
                          <a:latin typeface="Arial"/>
                          <a:ea typeface="Times New Roman"/>
                          <a:cs typeface="Arial"/>
                        </a:rPr>
                        <a:t>Explanation</a:t>
                      </a:r>
                    </a:p>
                  </a:txBody>
                  <a:tcPr marL="73025" marR="73025" marT="73025" marB="73025">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1258972">
                <a:tc>
                  <a:txBody>
                    <a:bodyPr/>
                    <a:lstStyle/>
                    <a:p>
                      <a:pPr algn="l">
                        <a:spcAft>
                          <a:spcPts val="0"/>
                        </a:spcAft>
                      </a:pPr>
                      <a:r>
                        <a:rPr lang="en-GB" sz="1600" dirty="0">
                          <a:solidFill>
                            <a:srgbClr val="1D03DF"/>
                          </a:solidFill>
                          <a:latin typeface="Arial"/>
                          <a:ea typeface="Times New Roman"/>
                          <a:cs typeface="Arial"/>
                        </a:rPr>
                        <a:t>Creating, maintaining, and using a component library</a:t>
                      </a:r>
                    </a:p>
                  </a:txBody>
                  <a:tcPr marL="73025" marR="73025" marT="0" marB="730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spcAft>
                          <a:spcPts val="0"/>
                        </a:spcAft>
                      </a:pPr>
                      <a:r>
                        <a:rPr lang="en-GB" sz="1600" dirty="0">
                          <a:solidFill>
                            <a:srgbClr val="1D03DF"/>
                          </a:solidFill>
                          <a:latin typeface="Arial"/>
                          <a:ea typeface="Times New Roman"/>
                          <a:cs typeface="Arial"/>
                        </a:rPr>
                        <a:t>Populating a reusable component library and ensuring the software developers can use this library can be expensive. Development processes have to be adapted to ensure that the library is used. </a:t>
                      </a:r>
                    </a:p>
                  </a:txBody>
                  <a:tcPr marL="73025" marR="73025" marT="0" marB="730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1844611">
                <a:tc>
                  <a:txBody>
                    <a:bodyPr/>
                    <a:lstStyle/>
                    <a:p>
                      <a:pPr algn="l">
                        <a:spcAft>
                          <a:spcPts val="0"/>
                        </a:spcAft>
                      </a:pPr>
                      <a:r>
                        <a:rPr lang="en-GB" sz="1600" dirty="0">
                          <a:solidFill>
                            <a:srgbClr val="1D03DF"/>
                          </a:solidFill>
                          <a:latin typeface="Arial"/>
                          <a:ea typeface="Times New Roman"/>
                          <a:cs typeface="Arial"/>
                        </a:rPr>
                        <a:t>Finding, understanding, and adapting reusable components</a:t>
                      </a:r>
                    </a:p>
                  </a:txBody>
                  <a:tcPr marL="73025" marR="73025" marT="0" marB="730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spcAft>
                          <a:spcPts val="0"/>
                        </a:spcAft>
                      </a:pPr>
                      <a:r>
                        <a:rPr lang="en-GB" sz="1600" dirty="0">
                          <a:solidFill>
                            <a:srgbClr val="1D03DF"/>
                          </a:solidFill>
                          <a:latin typeface="Arial"/>
                          <a:ea typeface="Times New Roman"/>
                          <a:cs typeface="Arial"/>
                        </a:rPr>
                        <a:t>Software components have to be discovered in a library, understood and, sometimes, adapted to work in a new environment. Engineers must be reasonably confident of finding a component in the library before they include a component search as part of their normal development process. </a:t>
                      </a:r>
                    </a:p>
                  </a:txBody>
                  <a:tcPr marL="73025" marR="73025" marT="0" marB="730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1258972">
                <a:tc>
                  <a:txBody>
                    <a:bodyPr/>
                    <a:lstStyle/>
                    <a:p>
                      <a:pPr algn="l">
                        <a:spcAft>
                          <a:spcPts val="0"/>
                        </a:spcAft>
                      </a:pPr>
                      <a:r>
                        <a:rPr lang="en-GB" sz="1600" dirty="0">
                          <a:solidFill>
                            <a:srgbClr val="1D03DF"/>
                          </a:solidFill>
                          <a:latin typeface="Arial"/>
                          <a:ea typeface="Times New Roman"/>
                          <a:cs typeface="Arial"/>
                        </a:rPr>
                        <a:t>Increased maintenance costs</a:t>
                      </a:r>
                    </a:p>
                  </a:txBody>
                  <a:tcPr marL="73025" marR="73025" marT="0" marB="730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spcAft>
                          <a:spcPts val="0"/>
                        </a:spcAft>
                      </a:pPr>
                      <a:r>
                        <a:rPr lang="en-GB" sz="1600" dirty="0">
                          <a:solidFill>
                            <a:srgbClr val="1D03DF"/>
                          </a:solidFill>
                          <a:latin typeface="Arial"/>
                          <a:ea typeface="Times New Roman"/>
                          <a:cs typeface="Arial"/>
                        </a:rPr>
                        <a:t>If the source code of a reused software system or component is not available then maintenance costs may be higher because the reused elements of the system may become increasingly incompatible with system changes.</a:t>
                      </a:r>
                    </a:p>
                  </a:txBody>
                  <a:tcPr marL="73025" marR="73025" marT="0" marB="730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bl>
          </a:graphicData>
        </a:graphic>
      </p:graphicFrame>
      <p:sp>
        <p:nvSpPr>
          <p:cNvPr id="5" name="Slide Number Placeholder 4"/>
          <p:cNvSpPr>
            <a:spLocks noGrp="1"/>
          </p:cNvSpPr>
          <p:nvPr>
            <p:ph type="sldNum" sz="quarter" idx="12"/>
          </p:nvPr>
        </p:nvSpPr>
        <p:spPr/>
        <p:txBody>
          <a:bodyPr/>
          <a:lstStyle/>
          <a:p>
            <a:fld id="{34CF8044-83D2-2543-8CEA-7F647DE98A9A}" type="slidenum">
              <a:rPr lang="en-US" smtClean="0"/>
              <a:pPr/>
              <a:t>42</a:t>
            </a:fld>
            <a:endParaRPr lang="en-US"/>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3600" dirty="0">
                <a:solidFill>
                  <a:srgbClr val="C00000"/>
                </a:solidFill>
                <a:latin typeface="Arial Black" panose="020B0A04020102020204" pitchFamily="34" charset="0"/>
              </a:rPr>
              <a:t>Problems with reuse</a:t>
            </a:r>
            <a:r>
              <a:rPr lang="en-GB" sz="3600" dirty="0">
                <a:solidFill>
                  <a:srgbClr val="C00000"/>
                </a:solidFill>
                <a:latin typeface="Arial Black" panose="020B0A04020102020204" pitchFamily="34" charset="0"/>
              </a:rPr>
              <a:t> </a:t>
            </a:r>
            <a:endParaRPr lang="en-US" sz="3600"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860379381"/>
              </p:ext>
            </p:extLst>
          </p:nvPr>
        </p:nvGraphicFramePr>
        <p:xfrm>
          <a:off x="512618" y="1417639"/>
          <a:ext cx="8021782" cy="4415881"/>
        </p:xfrm>
        <a:graphic>
          <a:graphicData uri="http://schemas.openxmlformats.org/drawingml/2006/table">
            <a:tbl>
              <a:tblPr firstRow="1" bandRow="1">
                <a:tableStyleId>{5C22544A-7EE6-4342-B048-85BDC9FD1C3A}</a:tableStyleId>
              </a:tblPr>
              <a:tblGrid>
                <a:gridCol w="2439884">
                  <a:extLst>
                    <a:ext uri="{9D8B030D-6E8A-4147-A177-3AD203B41FA5}">
                      <a16:colId xmlns:a16="http://schemas.microsoft.com/office/drawing/2014/main" val="20000"/>
                    </a:ext>
                  </a:extLst>
                </a:gridCol>
                <a:gridCol w="5581898">
                  <a:extLst>
                    <a:ext uri="{9D8B030D-6E8A-4147-A177-3AD203B41FA5}">
                      <a16:colId xmlns:a16="http://schemas.microsoft.com/office/drawing/2014/main" val="20001"/>
                    </a:ext>
                  </a:extLst>
                </a:gridCol>
              </a:tblGrid>
              <a:tr h="556194">
                <a:tc>
                  <a:txBody>
                    <a:bodyPr/>
                    <a:lstStyle/>
                    <a:p>
                      <a:pPr algn="ctr">
                        <a:spcAft>
                          <a:spcPts val="0"/>
                        </a:spcAft>
                      </a:pPr>
                      <a:r>
                        <a:rPr lang="en-GB" sz="1600" b="1" dirty="0">
                          <a:solidFill>
                            <a:srgbClr val="000000"/>
                          </a:solidFill>
                          <a:latin typeface="Arial"/>
                          <a:ea typeface="Times New Roman"/>
                          <a:cs typeface="Arial"/>
                        </a:rPr>
                        <a:t>Problem</a:t>
                      </a:r>
                    </a:p>
                  </a:txBody>
                  <a:tcPr marL="73025" marR="73025" marT="73025" marB="73025">
                    <a:lnB w="12700" cap="flat" cmpd="sng" algn="ctr">
                      <a:solidFill>
                        <a:schemeClr val="tx1"/>
                      </a:solidFill>
                      <a:prstDash val="solid"/>
                      <a:round/>
                      <a:headEnd type="none" w="med" len="med"/>
                      <a:tailEnd type="none" w="med" len="med"/>
                    </a:lnB>
                  </a:tcPr>
                </a:tc>
                <a:tc>
                  <a:txBody>
                    <a:bodyPr/>
                    <a:lstStyle/>
                    <a:p>
                      <a:pPr algn="ctr">
                        <a:spcAft>
                          <a:spcPts val="0"/>
                        </a:spcAft>
                      </a:pPr>
                      <a:r>
                        <a:rPr lang="en-GB" sz="1600" b="1" dirty="0">
                          <a:solidFill>
                            <a:srgbClr val="000000"/>
                          </a:solidFill>
                          <a:latin typeface="Arial"/>
                          <a:ea typeface="Times New Roman"/>
                          <a:cs typeface="Arial"/>
                        </a:rPr>
                        <a:t>Explanation</a:t>
                      </a:r>
                    </a:p>
                  </a:txBody>
                  <a:tcPr marL="73025" marR="73025" marT="73025" marB="73025">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2016276">
                <a:tc>
                  <a:txBody>
                    <a:bodyPr/>
                    <a:lstStyle/>
                    <a:p>
                      <a:pPr algn="l">
                        <a:spcAft>
                          <a:spcPts val="0"/>
                        </a:spcAft>
                      </a:pPr>
                      <a:r>
                        <a:rPr lang="en-GB" sz="1600" dirty="0">
                          <a:solidFill>
                            <a:srgbClr val="1D03DF"/>
                          </a:solidFill>
                          <a:latin typeface="Arial"/>
                          <a:ea typeface="Times New Roman"/>
                          <a:cs typeface="Arial"/>
                        </a:rPr>
                        <a:t>Lack of tool support</a:t>
                      </a:r>
                    </a:p>
                  </a:txBody>
                  <a:tcPr marL="73025" marR="73025" marT="0" marB="730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spcAft>
                          <a:spcPts val="0"/>
                        </a:spcAft>
                      </a:pPr>
                      <a:r>
                        <a:rPr lang="en-GB" sz="1600" dirty="0">
                          <a:solidFill>
                            <a:srgbClr val="1D03DF"/>
                          </a:solidFill>
                          <a:latin typeface="Arial"/>
                          <a:ea typeface="Times New Roman"/>
                          <a:cs typeface="Arial"/>
                        </a:rPr>
                        <a:t>Some software tools do not support development with reuse. It may be difficult or impossible to integrate these tools with a component library system. The software process assumed by these tools may not take reuse into account. This is particularly true for tools that support embedded systems engineering, less so for object-oriented development tools.</a:t>
                      </a:r>
                    </a:p>
                  </a:txBody>
                  <a:tcPr marL="73025" marR="73025" marT="0" marB="730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1843411">
                <a:tc>
                  <a:txBody>
                    <a:bodyPr/>
                    <a:lstStyle/>
                    <a:p>
                      <a:pPr algn="l">
                        <a:spcAft>
                          <a:spcPts val="0"/>
                        </a:spcAft>
                      </a:pPr>
                      <a:r>
                        <a:rPr lang="en-GB" sz="1600" dirty="0">
                          <a:solidFill>
                            <a:srgbClr val="1D03DF"/>
                          </a:solidFill>
                          <a:latin typeface="Arial"/>
                          <a:ea typeface="Times New Roman"/>
                          <a:cs typeface="Arial"/>
                        </a:rPr>
                        <a:t>Not-invented-here syndrome</a:t>
                      </a:r>
                    </a:p>
                  </a:txBody>
                  <a:tcPr marL="73025" marR="73025" marT="0" marB="730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spcAft>
                          <a:spcPts val="0"/>
                        </a:spcAft>
                      </a:pPr>
                      <a:r>
                        <a:rPr lang="en-GB" sz="1600" dirty="0">
                          <a:solidFill>
                            <a:srgbClr val="1D03DF"/>
                          </a:solidFill>
                          <a:latin typeface="Arial"/>
                          <a:ea typeface="Times New Roman"/>
                          <a:cs typeface="Arial"/>
                        </a:rPr>
                        <a:t>Some software engineers prefer to rewrite components because they believe they can improve on them. This is partly to do with trust and partly to do with the fact that writing original software is seen as more challenging than reusing other people’s software.</a:t>
                      </a:r>
                    </a:p>
                  </a:txBody>
                  <a:tcPr marL="73025" marR="73025" marT="0" marB="730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bl>
          </a:graphicData>
        </a:graphic>
      </p:graphicFrame>
      <p:sp>
        <p:nvSpPr>
          <p:cNvPr id="5" name="Slide Number Placeholder 4"/>
          <p:cNvSpPr>
            <a:spLocks noGrp="1"/>
          </p:cNvSpPr>
          <p:nvPr>
            <p:ph type="sldNum" sz="quarter" idx="12"/>
          </p:nvPr>
        </p:nvSpPr>
        <p:spPr/>
        <p:txBody>
          <a:bodyPr/>
          <a:lstStyle/>
          <a:p>
            <a:fld id="{34CF8044-83D2-2543-8CEA-7F647DE98A9A}" type="slidenum">
              <a:rPr lang="en-US" smtClean="0"/>
              <a:pPr/>
              <a:t>43</a:t>
            </a:fld>
            <a:endParaRPr lang="en-US"/>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85159"/>
            <a:ext cx="8229600" cy="1143000"/>
          </a:xfrm>
        </p:spPr>
        <p:txBody>
          <a:bodyPr/>
          <a:lstStyle/>
          <a:p>
            <a:pPr algn="ctr"/>
            <a:r>
              <a:rPr lang="en-US" sz="3600" dirty="0">
                <a:solidFill>
                  <a:srgbClr val="C00000"/>
                </a:solidFill>
                <a:latin typeface="Arial Black" panose="020B0A04020102020204" pitchFamily="34" charset="0"/>
              </a:rPr>
              <a:t>Application system reuse</a:t>
            </a:r>
          </a:p>
        </p:txBody>
      </p:sp>
      <p:sp>
        <p:nvSpPr>
          <p:cNvPr id="5" name="Slide Number Placeholder 4"/>
          <p:cNvSpPr>
            <a:spLocks noGrp="1"/>
          </p:cNvSpPr>
          <p:nvPr>
            <p:ph type="sldNum" sz="quarter" idx="12"/>
          </p:nvPr>
        </p:nvSpPr>
        <p:spPr/>
        <p:txBody>
          <a:bodyPr/>
          <a:lstStyle/>
          <a:p>
            <a:fld id="{34CF8044-83D2-2543-8CEA-7F647DE98A9A}" type="slidenum">
              <a:rPr lang="en-US" smtClean="0"/>
              <a:pPr/>
              <a:t>44</a:t>
            </a:fld>
            <a:endParaRPr lang="en-US"/>
          </a:p>
        </p:txBody>
      </p:sp>
    </p:spTree>
    <p:extLst>
      <p:ext uri="{BB962C8B-B14F-4D97-AF65-F5344CB8AC3E}">
        <p14:creationId xmlns:p14="http://schemas.microsoft.com/office/powerpoint/2010/main" val="98104429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93568" y="342107"/>
            <a:ext cx="7293232" cy="1143000"/>
          </a:xfrm>
        </p:spPr>
        <p:txBody>
          <a:bodyPr/>
          <a:lstStyle/>
          <a:p>
            <a:pPr algn="ctr"/>
            <a:r>
              <a:rPr lang="en-US" sz="3600" dirty="0">
                <a:solidFill>
                  <a:srgbClr val="C00000"/>
                </a:solidFill>
                <a:latin typeface="Arial Black" panose="020B0A04020102020204" pitchFamily="34" charset="0"/>
              </a:rPr>
              <a:t>Application system reuse</a:t>
            </a:r>
          </a:p>
        </p:txBody>
      </p:sp>
      <p:sp>
        <p:nvSpPr>
          <p:cNvPr id="3" name="Content Placeholder 2"/>
          <p:cNvSpPr>
            <a:spLocks noGrp="1"/>
          </p:cNvSpPr>
          <p:nvPr>
            <p:ph idx="1"/>
          </p:nvPr>
        </p:nvSpPr>
        <p:spPr/>
        <p:txBody>
          <a:bodyPr>
            <a:normAutofit fontScale="85000" lnSpcReduction="10000"/>
          </a:bodyPr>
          <a:lstStyle/>
          <a:p>
            <a:pPr algn="just"/>
            <a:r>
              <a:rPr lang="en-GB" dirty="0">
                <a:solidFill>
                  <a:srgbClr val="1D03DF"/>
                </a:solidFill>
              </a:rPr>
              <a:t>An application system product is a software system that can be adapted for different customers without changing the source code of the system.</a:t>
            </a:r>
          </a:p>
          <a:p>
            <a:pPr algn="just"/>
            <a:r>
              <a:rPr lang="en-GB" dirty="0">
                <a:solidFill>
                  <a:srgbClr val="1D03DF"/>
                </a:solidFill>
              </a:rPr>
              <a:t>Application systems have generic features and so can be used/reused in different environments.</a:t>
            </a:r>
          </a:p>
          <a:p>
            <a:pPr algn="just"/>
            <a:r>
              <a:rPr lang="en-GB" dirty="0">
                <a:solidFill>
                  <a:srgbClr val="1D03DF"/>
                </a:solidFill>
              </a:rPr>
              <a:t>Application system products are adapted by using built-in configuration mechanisms that allow the functionality of the system to be tailored to specific customer needs.</a:t>
            </a:r>
          </a:p>
          <a:p>
            <a:pPr lvl="1" algn="just"/>
            <a:r>
              <a:rPr lang="en-GB" sz="2400" dirty="0">
                <a:solidFill>
                  <a:srgbClr val="1D03DF"/>
                </a:solidFill>
              </a:rPr>
              <a:t> For example, in a hospital patient record system, separate input forms and output reports might be defined for different types of patient.  </a:t>
            </a:r>
            <a:endParaRPr lang="en-US" sz="2400" dirty="0">
              <a:solidFill>
                <a:srgbClr val="1D03DF"/>
              </a:solidFill>
            </a:endParaRPr>
          </a:p>
        </p:txBody>
      </p:sp>
      <p:sp>
        <p:nvSpPr>
          <p:cNvPr id="5" name="Slide Number Placeholder 4"/>
          <p:cNvSpPr>
            <a:spLocks noGrp="1"/>
          </p:cNvSpPr>
          <p:nvPr>
            <p:ph type="sldNum" sz="quarter" idx="12"/>
          </p:nvPr>
        </p:nvSpPr>
        <p:spPr/>
        <p:txBody>
          <a:bodyPr/>
          <a:lstStyle/>
          <a:p>
            <a:fld id="{34CF8044-83D2-2543-8CEA-7F647DE98A9A}" type="slidenum">
              <a:rPr lang="en-US" smtClean="0"/>
              <a:pPr/>
              <a:t>45</a:t>
            </a:fld>
            <a:endParaRPr lang="en-US"/>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48491"/>
            <a:ext cx="8520545" cy="937635"/>
          </a:xfrm>
        </p:spPr>
        <p:txBody>
          <a:bodyPr/>
          <a:lstStyle/>
          <a:p>
            <a:pPr algn="ctr"/>
            <a:r>
              <a:rPr lang="en-US" sz="3200" dirty="0">
                <a:solidFill>
                  <a:srgbClr val="C00000"/>
                </a:solidFill>
                <a:latin typeface="Arial Black" panose="020B0A04020102020204" pitchFamily="34" charset="0"/>
              </a:rPr>
              <a:t>Benefits of application system reuse</a:t>
            </a:r>
          </a:p>
        </p:txBody>
      </p:sp>
      <p:sp>
        <p:nvSpPr>
          <p:cNvPr id="3" name="Content Placeholder 2"/>
          <p:cNvSpPr>
            <a:spLocks noGrp="1"/>
          </p:cNvSpPr>
          <p:nvPr>
            <p:ph idx="1"/>
          </p:nvPr>
        </p:nvSpPr>
        <p:spPr>
          <a:xfrm>
            <a:off x="304800" y="962891"/>
            <a:ext cx="8229600" cy="5895109"/>
          </a:xfrm>
        </p:spPr>
        <p:txBody>
          <a:bodyPr>
            <a:normAutofit fontScale="85000" lnSpcReduction="10000"/>
          </a:bodyPr>
          <a:lstStyle/>
          <a:p>
            <a:pPr algn="just"/>
            <a:r>
              <a:rPr lang="en-GB" dirty="0">
                <a:solidFill>
                  <a:srgbClr val="1D03DF"/>
                </a:solidFill>
              </a:rPr>
              <a:t>As with other types of reuse, more rapid deployment of a reliable system may be possible.</a:t>
            </a:r>
          </a:p>
          <a:p>
            <a:pPr algn="just"/>
            <a:r>
              <a:rPr lang="en-GB" dirty="0">
                <a:solidFill>
                  <a:srgbClr val="1D03DF"/>
                </a:solidFill>
              </a:rPr>
              <a:t>It is possible to see what functionality is provided by the applications and so it is easier to judge whether or not they are likely to be suitable. </a:t>
            </a:r>
          </a:p>
          <a:p>
            <a:pPr algn="just"/>
            <a:r>
              <a:rPr lang="en-GB" dirty="0">
                <a:solidFill>
                  <a:srgbClr val="1D03DF"/>
                </a:solidFill>
              </a:rPr>
              <a:t>Some development risks are avoided by using existing software. However, this approach has its own risks, as I discuss below.</a:t>
            </a:r>
          </a:p>
          <a:p>
            <a:pPr algn="just"/>
            <a:r>
              <a:rPr lang="en-GB" dirty="0">
                <a:solidFill>
                  <a:srgbClr val="1D03DF"/>
                </a:solidFill>
              </a:rPr>
              <a:t>Businesses can focus on their core activity without having to devote a lot of resources to IT systems development.</a:t>
            </a:r>
          </a:p>
          <a:p>
            <a:pPr algn="just"/>
            <a:r>
              <a:rPr lang="en-GB" dirty="0">
                <a:solidFill>
                  <a:srgbClr val="1D03DF"/>
                </a:solidFill>
              </a:rPr>
              <a:t>As operating platforms evolve, technology updates may be simplified as these are the responsibility of the COTS product vendor rather than the customer</a:t>
            </a:r>
            <a:r>
              <a:rPr lang="en-GB" sz="2000" dirty="0"/>
              <a:t>.</a:t>
            </a:r>
          </a:p>
          <a:p>
            <a:endParaRPr lang="en-US" dirty="0"/>
          </a:p>
        </p:txBody>
      </p:sp>
      <p:sp>
        <p:nvSpPr>
          <p:cNvPr id="5" name="Slide Number Placeholder 4"/>
          <p:cNvSpPr>
            <a:spLocks noGrp="1"/>
          </p:cNvSpPr>
          <p:nvPr>
            <p:ph type="sldNum" sz="quarter" idx="12"/>
          </p:nvPr>
        </p:nvSpPr>
        <p:spPr/>
        <p:txBody>
          <a:bodyPr/>
          <a:lstStyle/>
          <a:p>
            <a:fld id="{34CF8044-83D2-2543-8CEA-7F647DE98A9A}" type="slidenum">
              <a:rPr lang="en-US" smtClean="0"/>
              <a:pPr/>
              <a:t>46</a:t>
            </a:fld>
            <a:endParaRPr lang="en-US"/>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08364" y="320675"/>
            <a:ext cx="7293232" cy="1143000"/>
          </a:xfrm>
        </p:spPr>
        <p:txBody>
          <a:bodyPr>
            <a:normAutofit fontScale="90000"/>
          </a:bodyPr>
          <a:lstStyle/>
          <a:p>
            <a:pPr algn="ctr"/>
            <a:r>
              <a:rPr lang="en-US" sz="3600" dirty="0">
                <a:solidFill>
                  <a:srgbClr val="C00000"/>
                </a:solidFill>
                <a:latin typeface="Arial Black" panose="020B0A04020102020204" pitchFamily="34" charset="0"/>
              </a:rPr>
              <a:t>Problems of application system reuse</a:t>
            </a:r>
          </a:p>
        </p:txBody>
      </p:sp>
      <p:sp>
        <p:nvSpPr>
          <p:cNvPr id="3" name="Content Placeholder 2"/>
          <p:cNvSpPr>
            <a:spLocks noGrp="1"/>
          </p:cNvSpPr>
          <p:nvPr>
            <p:ph idx="1"/>
          </p:nvPr>
        </p:nvSpPr>
        <p:spPr>
          <a:xfrm>
            <a:off x="457200" y="1600200"/>
            <a:ext cx="8229600" cy="5257800"/>
          </a:xfrm>
        </p:spPr>
        <p:txBody>
          <a:bodyPr>
            <a:normAutofit fontScale="92500" lnSpcReduction="20000"/>
          </a:bodyPr>
          <a:lstStyle/>
          <a:p>
            <a:pPr algn="just"/>
            <a:r>
              <a:rPr lang="en-GB" dirty="0">
                <a:solidFill>
                  <a:srgbClr val="1D03DF"/>
                </a:solidFill>
              </a:rPr>
              <a:t>Requirements usually have to be adapted to reflect the functionality and mode of operation of the COTS product. </a:t>
            </a:r>
          </a:p>
          <a:p>
            <a:pPr algn="just"/>
            <a:r>
              <a:rPr lang="en-GB" dirty="0">
                <a:solidFill>
                  <a:srgbClr val="1D03DF"/>
                </a:solidFill>
              </a:rPr>
              <a:t>The COTS product may be based on assumptions that are practically impossible to change. </a:t>
            </a:r>
          </a:p>
          <a:p>
            <a:pPr algn="just"/>
            <a:r>
              <a:rPr lang="en-GB" dirty="0">
                <a:solidFill>
                  <a:srgbClr val="1D03DF"/>
                </a:solidFill>
              </a:rPr>
              <a:t>Choosing the right COTS system for an enterprise can be a difficult process, especially as many COTS products are not well documented. </a:t>
            </a:r>
          </a:p>
          <a:p>
            <a:pPr algn="just"/>
            <a:r>
              <a:rPr lang="en-GB" dirty="0">
                <a:solidFill>
                  <a:srgbClr val="1D03DF"/>
                </a:solidFill>
              </a:rPr>
              <a:t>There may be a lack of local expertise to support systems development. </a:t>
            </a:r>
          </a:p>
          <a:p>
            <a:pPr algn="just"/>
            <a:r>
              <a:rPr lang="en-GB" dirty="0">
                <a:solidFill>
                  <a:srgbClr val="1D03DF"/>
                </a:solidFill>
              </a:rPr>
              <a:t>The COTS product vendor controls system support and evolution. </a:t>
            </a:r>
            <a:endParaRPr lang="en-US" dirty="0">
              <a:solidFill>
                <a:srgbClr val="1D03DF"/>
              </a:solidFill>
            </a:endParaRPr>
          </a:p>
        </p:txBody>
      </p:sp>
      <p:sp>
        <p:nvSpPr>
          <p:cNvPr id="5" name="Slide Number Placeholder 4"/>
          <p:cNvSpPr>
            <a:spLocks noGrp="1"/>
          </p:cNvSpPr>
          <p:nvPr>
            <p:ph type="sldNum" sz="quarter" idx="12"/>
          </p:nvPr>
        </p:nvSpPr>
        <p:spPr/>
        <p:txBody>
          <a:bodyPr/>
          <a:lstStyle/>
          <a:p>
            <a:fld id="{34CF8044-83D2-2543-8CEA-7F647DE98A9A}" type="slidenum">
              <a:rPr lang="en-US" smtClean="0"/>
              <a:pPr/>
              <a:t>47</a:t>
            </a:fld>
            <a:endParaRPr lang="en-US"/>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1584" y="286040"/>
            <a:ext cx="7293232" cy="1143000"/>
          </a:xfrm>
        </p:spPr>
        <p:txBody>
          <a:bodyPr/>
          <a:lstStyle/>
          <a:p>
            <a:pPr algn="ctr"/>
            <a:r>
              <a:rPr lang="en-US" sz="3200" dirty="0">
                <a:solidFill>
                  <a:srgbClr val="C00000"/>
                </a:solidFill>
                <a:latin typeface="Arial Black" panose="020B0A04020102020204" pitchFamily="34" charset="0"/>
              </a:rPr>
              <a:t>COTS-solution and COTS-integrated systems</a:t>
            </a:r>
            <a:r>
              <a:rPr lang="en-GB" sz="3200" dirty="0">
                <a:solidFill>
                  <a:srgbClr val="C00000"/>
                </a:solidFill>
                <a:latin typeface="Arial Black" panose="020B0A04020102020204" pitchFamily="34" charset="0"/>
              </a:rPr>
              <a:t> </a:t>
            </a:r>
            <a:endParaRPr lang="en-US" sz="3200" dirty="0">
              <a:solidFill>
                <a:srgbClr val="C00000"/>
              </a:solidFill>
              <a:latin typeface="Arial Black" panose="020B0A04020102020204" pitchFamily="34" charset="0"/>
            </a:endParaRP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336719854"/>
              </p:ext>
            </p:extLst>
          </p:nvPr>
        </p:nvGraphicFramePr>
        <p:xfrm>
          <a:off x="457200" y="1523999"/>
          <a:ext cx="8382000" cy="4308764"/>
        </p:xfrm>
        <a:graphic>
          <a:graphicData uri="http://schemas.openxmlformats.org/drawingml/2006/table">
            <a:tbl>
              <a:tblPr firstRow="1" bandRow="1">
                <a:tableStyleId>{5C22544A-7EE6-4342-B048-85BDC9FD1C3A}</a:tableStyleId>
              </a:tblPr>
              <a:tblGrid>
                <a:gridCol w="4191000">
                  <a:extLst>
                    <a:ext uri="{9D8B030D-6E8A-4147-A177-3AD203B41FA5}">
                      <a16:colId xmlns:a16="http://schemas.microsoft.com/office/drawing/2014/main" val="20000"/>
                    </a:ext>
                  </a:extLst>
                </a:gridCol>
                <a:gridCol w="4191000">
                  <a:extLst>
                    <a:ext uri="{9D8B030D-6E8A-4147-A177-3AD203B41FA5}">
                      <a16:colId xmlns:a16="http://schemas.microsoft.com/office/drawing/2014/main" val="20001"/>
                    </a:ext>
                  </a:extLst>
                </a:gridCol>
              </a:tblGrid>
              <a:tr h="523361">
                <a:tc>
                  <a:txBody>
                    <a:bodyPr/>
                    <a:lstStyle/>
                    <a:p>
                      <a:pPr algn="ctr">
                        <a:spcBef>
                          <a:spcPts val="300"/>
                        </a:spcBef>
                        <a:spcAft>
                          <a:spcPts val="300"/>
                        </a:spcAft>
                        <a:tabLst>
                          <a:tab pos="342900" algn="l"/>
                          <a:tab pos="685800" algn="l"/>
                          <a:tab pos="1028700" algn="l"/>
                        </a:tabLst>
                      </a:pPr>
                      <a:r>
                        <a:rPr lang="en-GB" sz="1600" b="1" dirty="0">
                          <a:solidFill>
                            <a:srgbClr val="000000"/>
                          </a:solidFill>
                          <a:latin typeface="Arial"/>
                          <a:ea typeface="Times New Roman"/>
                          <a:cs typeface="Arial"/>
                        </a:rPr>
                        <a:t>Configurable application systems</a:t>
                      </a:r>
                    </a:p>
                  </a:txBody>
                  <a:tcPr marL="68580" marR="68580" marT="0" marB="0">
                    <a:lnB w="12700" cap="flat" cmpd="sng" algn="ctr">
                      <a:solidFill>
                        <a:schemeClr val="tx1"/>
                      </a:solidFill>
                      <a:prstDash val="solid"/>
                      <a:round/>
                      <a:headEnd type="none" w="med" len="med"/>
                      <a:tailEnd type="none" w="med" len="med"/>
                    </a:lnB>
                  </a:tcPr>
                </a:tc>
                <a:tc>
                  <a:txBody>
                    <a:bodyPr/>
                    <a:lstStyle/>
                    <a:p>
                      <a:pPr algn="ctr">
                        <a:spcBef>
                          <a:spcPts val="300"/>
                        </a:spcBef>
                        <a:spcAft>
                          <a:spcPts val="300"/>
                        </a:spcAft>
                        <a:tabLst>
                          <a:tab pos="342900" algn="l"/>
                          <a:tab pos="685800" algn="l"/>
                          <a:tab pos="1028700" algn="l"/>
                        </a:tabLst>
                      </a:pPr>
                      <a:r>
                        <a:rPr lang="en-GB" sz="1600" b="1" dirty="0">
                          <a:solidFill>
                            <a:srgbClr val="000000"/>
                          </a:solidFill>
                          <a:latin typeface="Arial"/>
                          <a:ea typeface="Times New Roman"/>
                          <a:cs typeface="Arial"/>
                        </a:rPr>
                        <a:t>Application system integration</a:t>
                      </a:r>
                    </a:p>
                  </a:txBody>
                  <a:tcPr marL="68580" marR="68580" marT="0" marB="0">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1032383">
                <a:tc>
                  <a:txBody>
                    <a:bodyPr/>
                    <a:lstStyle/>
                    <a:p>
                      <a:pPr algn="l">
                        <a:spcBef>
                          <a:spcPts val="300"/>
                        </a:spcBef>
                        <a:spcAft>
                          <a:spcPts val="600"/>
                        </a:spcAft>
                        <a:tabLst>
                          <a:tab pos="342900" algn="l"/>
                          <a:tab pos="685800" algn="l"/>
                          <a:tab pos="1028700" algn="l"/>
                        </a:tabLst>
                      </a:pPr>
                      <a:r>
                        <a:rPr lang="en-GB" sz="1600" dirty="0">
                          <a:solidFill>
                            <a:srgbClr val="1D03DF"/>
                          </a:solidFill>
                          <a:latin typeface="Arial"/>
                          <a:ea typeface="Times New Roman"/>
                          <a:cs typeface="Arial"/>
                        </a:rPr>
                        <a:t>Single product that provides the functionality required by a customer</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spcBef>
                          <a:spcPts val="300"/>
                        </a:spcBef>
                        <a:spcAft>
                          <a:spcPts val="600"/>
                        </a:spcAft>
                        <a:tabLst>
                          <a:tab pos="342900" algn="l"/>
                          <a:tab pos="685800" algn="l"/>
                          <a:tab pos="1028700" algn="l"/>
                        </a:tabLst>
                      </a:pPr>
                      <a:r>
                        <a:rPr lang="en-GB" sz="1600" dirty="0">
                          <a:solidFill>
                            <a:srgbClr val="1D03DF"/>
                          </a:solidFill>
                          <a:latin typeface="Arial"/>
                          <a:ea typeface="Times New Roman"/>
                          <a:cs typeface="Arial"/>
                        </a:rPr>
                        <a:t>Several heterogeneous system products are integrated to provide  customized functionality</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688255">
                <a:tc>
                  <a:txBody>
                    <a:bodyPr/>
                    <a:lstStyle/>
                    <a:p>
                      <a:pPr algn="l">
                        <a:spcAft>
                          <a:spcPts val="600"/>
                        </a:spcAft>
                        <a:tabLst>
                          <a:tab pos="342900" algn="l"/>
                          <a:tab pos="685800" algn="l"/>
                          <a:tab pos="1028700" algn="l"/>
                        </a:tabLst>
                      </a:pPr>
                      <a:r>
                        <a:rPr lang="en-GB" sz="1600" dirty="0">
                          <a:solidFill>
                            <a:srgbClr val="1D03DF"/>
                          </a:solidFill>
                          <a:latin typeface="Arial"/>
                          <a:ea typeface="Times New Roman"/>
                          <a:cs typeface="Arial"/>
                        </a:rPr>
                        <a:t>Based around a generic solution and standardized processes</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spcAft>
                          <a:spcPts val="600"/>
                        </a:spcAft>
                        <a:tabLst>
                          <a:tab pos="342900" algn="l"/>
                          <a:tab pos="685800" algn="l"/>
                          <a:tab pos="1028700" algn="l"/>
                        </a:tabLst>
                      </a:pPr>
                      <a:r>
                        <a:rPr lang="en-GB" sz="1600">
                          <a:solidFill>
                            <a:srgbClr val="1D03DF"/>
                          </a:solidFill>
                          <a:latin typeface="Arial"/>
                          <a:ea typeface="Times New Roman"/>
                          <a:cs typeface="Arial"/>
                        </a:rPr>
                        <a:t>Flexible solutions may be developed for customer processes</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688255">
                <a:tc>
                  <a:txBody>
                    <a:bodyPr/>
                    <a:lstStyle/>
                    <a:p>
                      <a:pPr algn="l">
                        <a:spcAft>
                          <a:spcPts val="600"/>
                        </a:spcAft>
                        <a:tabLst>
                          <a:tab pos="342900" algn="l"/>
                          <a:tab pos="685800" algn="l"/>
                          <a:tab pos="1028700" algn="l"/>
                        </a:tabLst>
                      </a:pPr>
                      <a:r>
                        <a:rPr lang="en-GB" sz="1600" dirty="0">
                          <a:solidFill>
                            <a:srgbClr val="1D03DF"/>
                          </a:solidFill>
                          <a:latin typeface="Arial"/>
                          <a:ea typeface="Times New Roman"/>
                          <a:cs typeface="Arial"/>
                        </a:rPr>
                        <a:t>Development focus is on system configuration</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spcAft>
                          <a:spcPts val="600"/>
                        </a:spcAft>
                        <a:tabLst>
                          <a:tab pos="342900" algn="l"/>
                          <a:tab pos="685800" algn="l"/>
                          <a:tab pos="1028700" algn="l"/>
                        </a:tabLst>
                      </a:pPr>
                      <a:r>
                        <a:rPr lang="en-GB" sz="1600" dirty="0">
                          <a:solidFill>
                            <a:srgbClr val="1D03DF"/>
                          </a:solidFill>
                          <a:latin typeface="Arial"/>
                          <a:ea typeface="Times New Roman"/>
                          <a:cs typeface="Arial"/>
                        </a:rPr>
                        <a:t>Development focus is on system integration</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688255">
                <a:tc>
                  <a:txBody>
                    <a:bodyPr/>
                    <a:lstStyle/>
                    <a:p>
                      <a:pPr algn="l">
                        <a:spcAft>
                          <a:spcPts val="600"/>
                        </a:spcAft>
                        <a:tabLst>
                          <a:tab pos="342900" algn="l"/>
                          <a:tab pos="685800" algn="l"/>
                          <a:tab pos="1028700" algn="l"/>
                        </a:tabLst>
                      </a:pPr>
                      <a:r>
                        <a:rPr lang="en-GB" sz="1600">
                          <a:solidFill>
                            <a:srgbClr val="1D03DF"/>
                          </a:solidFill>
                          <a:latin typeface="Arial"/>
                          <a:ea typeface="Times New Roman"/>
                          <a:cs typeface="Arial"/>
                        </a:rPr>
                        <a:t>System vendor is responsible for maintenance</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spcAft>
                          <a:spcPts val="600"/>
                        </a:spcAft>
                        <a:tabLst>
                          <a:tab pos="342900" algn="l"/>
                          <a:tab pos="685800" algn="l"/>
                          <a:tab pos="1028700" algn="l"/>
                        </a:tabLst>
                      </a:pPr>
                      <a:r>
                        <a:rPr lang="en-GB" sz="1600" dirty="0">
                          <a:solidFill>
                            <a:srgbClr val="1D03DF"/>
                          </a:solidFill>
                          <a:latin typeface="Arial"/>
                          <a:ea typeface="Times New Roman"/>
                          <a:cs typeface="Arial"/>
                        </a:rPr>
                        <a:t>System owner is responsible for maintenance</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688255">
                <a:tc>
                  <a:txBody>
                    <a:bodyPr/>
                    <a:lstStyle/>
                    <a:p>
                      <a:pPr algn="l">
                        <a:spcAft>
                          <a:spcPts val="600"/>
                        </a:spcAft>
                        <a:tabLst>
                          <a:tab pos="342900" algn="l"/>
                          <a:tab pos="685800" algn="l"/>
                          <a:tab pos="1028700" algn="l"/>
                        </a:tabLst>
                      </a:pPr>
                      <a:r>
                        <a:rPr lang="en-GB" sz="1600" dirty="0">
                          <a:solidFill>
                            <a:srgbClr val="1D03DF"/>
                          </a:solidFill>
                          <a:latin typeface="Arial"/>
                          <a:ea typeface="Times New Roman"/>
                          <a:cs typeface="Arial"/>
                        </a:rPr>
                        <a:t>System vendor provides the platform for the system</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spcAft>
                          <a:spcPts val="600"/>
                        </a:spcAft>
                        <a:tabLst>
                          <a:tab pos="342900" algn="l"/>
                          <a:tab pos="685800" algn="l"/>
                          <a:tab pos="1028700" algn="l"/>
                        </a:tabLst>
                      </a:pPr>
                      <a:r>
                        <a:rPr lang="en-GB" sz="1600" dirty="0">
                          <a:solidFill>
                            <a:srgbClr val="1D03DF"/>
                          </a:solidFill>
                          <a:latin typeface="Arial"/>
                          <a:ea typeface="Times New Roman"/>
                          <a:cs typeface="Arial"/>
                        </a:rPr>
                        <a:t>System owner provides the platform for the system</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bl>
          </a:graphicData>
        </a:graphic>
      </p:graphicFrame>
      <p:sp>
        <p:nvSpPr>
          <p:cNvPr id="5" name="Slide Number Placeholder 4"/>
          <p:cNvSpPr>
            <a:spLocks noGrp="1"/>
          </p:cNvSpPr>
          <p:nvPr>
            <p:ph type="sldNum" sz="quarter" idx="12"/>
          </p:nvPr>
        </p:nvSpPr>
        <p:spPr/>
        <p:txBody>
          <a:bodyPr/>
          <a:lstStyle/>
          <a:p>
            <a:fld id="{34CF8044-83D2-2543-8CEA-7F647DE98A9A}" type="slidenum">
              <a:rPr lang="en-US" smtClean="0"/>
              <a:pPr/>
              <a:t>48</a:t>
            </a:fld>
            <a:endParaRPr lang="en-US"/>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1676400"/>
            <a:ext cx="7772400" cy="2862322"/>
          </a:xfrm>
          <a:prstGeom prst="rect">
            <a:avLst/>
          </a:prstGeom>
          <a:noFill/>
        </p:spPr>
        <p:txBody>
          <a:bodyPr wrap="square" rtlCol="0">
            <a:spAutoFit/>
          </a:bodyPr>
          <a:lstStyle/>
          <a:p>
            <a:r>
              <a:rPr lang="en-US" sz="6000" b="1" dirty="0"/>
              <a:t>TEST DRIVEN DEVELOPMENT - OVERVIEW</a:t>
            </a:r>
            <a:endParaRPr lang="en-IN" sz="6000" b="1" dirty="0"/>
          </a:p>
        </p:txBody>
      </p:sp>
    </p:spTree>
    <p:extLst>
      <p:ext uri="{BB962C8B-B14F-4D97-AF65-F5344CB8AC3E}">
        <p14:creationId xmlns:p14="http://schemas.microsoft.com/office/powerpoint/2010/main" val="13714075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752600" y="1676400"/>
            <a:ext cx="3243263" cy="4033909"/>
          </a:xfrm>
          <a:prstGeom prst="rect">
            <a:avLst/>
          </a:prstGeom>
        </p:spPr>
      </p:pic>
      <p:sp>
        <p:nvSpPr>
          <p:cNvPr id="5" name="TextBox 4"/>
          <p:cNvSpPr txBox="1"/>
          <p:nvPr/>
        </p:nvSpPr>
        <p:spPr>
          <a:xfrm flipH="1">
            <a:off x="152399" y="297359"/>
            <a:ext cx="8153400" cy="830997"/>
          </a:xfrm>
          <a:prstGeom prst="rect">
            <a:avLst/>
          </a:prstGeom>
          <a:noFill/>
        </p:spPr>
        <p:txBody>
          <a:bodyPr wrap="square" rtlCol="0">
            <a:spAutoFit/>
          </a:bodyPr>
          <a:lstStyle/>
          <a:p>
            <a:r>
              <a:rPr lang="en-US" sz="4800" dirty="0"/>
              <a:t>REVIEW TECHNIQUES</a:t>
            </a:r>
            <a:endParaRPr lang="en-IN" sz="4800" dirty="0"/>
          </a:p>
        </p:txBody>
      </p:sp>
    </p:spTree>
    <p:extLst>
      <p:ext uri="{BB962C8B-B14F-4D97-AF65-F5344CB8AC3E}">
        <p14:creationId xmlns:p14="http://schemas.microsoft.com/office/powerpoint/2010/main" val="173986465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0857" y="181381"/>
            <a:ext cx="9285714" cy="6495238"/>
          </a:xfrm>
          <a:prstGeom prst="rect">
            <a:avLst/>
          </a:prstGeom>
        </p:spPr>
      </p:pic>
    </p:spTree>
    <p:extLst>
      <p:ext uri="{BB962C8B-B14F-4D97-AF65-F5344CB8AC3E}">
        <p14:creationId xmlns:p14="http://schemas.microsoft.com/office/powerpoint/2010/main" val="124267726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08953" y="171857"/>
            <a:ext cx="9361905" cy="6514286"/>
          </a:xfrm>
          <a:prstGeom prst="rect">
            <a:avLst/>
          </a:prstGeom>
        </p:spPr>
      </p:pic>
    </p:spTree>
    <p:extLst>
      <p:ext uri="{BB962C8B-B14F-4D97-AF65-F5344CB8AC3E}">
        <p14:creationId xmlns:p14="http://schemas.microsoft.com/office/powerpoint/2010/main" val="100258502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2286" y="338524"/>
            <a:ext cx="9228571" cy="6180952"/>
          </a:xfrm>
          <a:prstGeom prst="rect">
            <a:avLst/>
          </a:prstGeom>
        </p:spPr>
      </p:pic>
    </p:spTree>
    <p:extLst>
      <p:ext uri="{BB962C8B-B14F-4D97-AF65-F5344CB8AC3E}">
        <p14:creationId xmlns:p14="http://schemas.microsoft.com/office/powerpoint/2010/main" val="214324211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3941" y="290905"/>
            <a:ext cx="9035541" cy="6186095"/>
          </a:xfrm>
          <a:prstGeom prst="rect">
            <a:avLst/>
          </a:prstGeom>
        </p:spPr>
      </p:pic>
    </p:spTree>
    <p:extLst>
      <p:ext uri="{BB962C8B-B14F-4D97-AF65-F5344CB8AC3E}">
        <p14:creationId xmlns:p14="http://schemas.microsoft.com/office/powerpoint/2010/main" val="211223965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99429" y="-42429"/>
            <a:ext cx="9342857" cy="6942857"/>
          </a:xfrm>
          <a:prstGeom prst="rect">
            <a:avLst/>
          </a:prstGeom>
        </p:spPr>
      </p:pic>
    </p:spTree>
    <p:extLst>
      <p:ext uri="{BB962C8B-B14F-4D97-AF65-F5344CB8AC3E}">
        <p14:creationId xmlns:p14="http://schemas.microsoft.com/office/powerpoint/2010/main" val="248698895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52400" y="267095"/>
            <a:ext cx="8839200" cy="6323809"/>
          </a:xfrm>
          <a:prstGeom prst="rect">
            <a:avLst/>
          </a:prstGeom>
        </p:spPr>
      </p:pic>
    </p:spTree>
    <p:extLst>
      <p:ext uri="{BB962C8B-B14F-4D97-AF65-F5344CB8AC3E}">
        <p14:creationId xmlns:p14="http://schemas.microsoft.com/office/powerpoint/2010/main" val="420516593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6200" y="257571"/>
            <a:ext cx="9067800" cy="6342857"/>
          </a:xfrm>
          <a:prstGeom prst="rect">
            <a:avLst/>
          </a:prstGeom>
        </p:spPr>
      </p:pic>
    </p:spTree>
    <p:extLst>
      <p:ext uri="{BB962C8B-B14F-4D97-AF65-F5344CB8AC3E}">
        <p14:creationId xmlns:p14="http://schemas.microsoft.com/office/powerpoint/2010/main" val="327367400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2762" y="786143"/>
            <a:ext cx="9209524" cy="5285714"/>
          </a:xfrm>
          <a:prstGeom prst="rect">
            <a:avLst/>
          </a:prstGeom>
        </p:spPr>
      </p:pic>
    </p:spTree>
    <p:extLst>
      <p:ext uri="{BB962C8B-B14F-4D97-AF65-F5344CB8AC3E}">
        <p14:creationId xmlns:p14="http://schemas.microsoft.com/office/powerpoint/2010/main" val="357313241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8476" y="295666"/>
            <a:ext cx="9180952" cy="6266667"/>
          </a:xfrm>
          <a:prstGeom prst="rect">
            <a:avLst/>
          </a:prstGeom>
        </p:spPr>
      </p:pic>
    </p:spTree>
    <p:extLst>
      <p:ext uri="{BB962C8B-B14F-4D97-AF65-F5344CB8AC3E}">
        <p14:creationId xmlns:p14="http://schemas.microsoft.com/office/powerpoint/2010/main" val="150264688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 y="357572"/>
            <a:ext cx="9210095" cy="6099088"/>
          </a:xfrm>
          <a:prstGeom prst="rect">
            <a:avLst/>
          </a:prstGeom>
        </p:spPr>
      </p:pic>
    </p:spTree>
    <p:extLst>
      <p:ext uri="{BB962C8B-B14F-4D97-AF65-F5344CB8AC3E}">
        <p14:creationId xmlns:p14="http://schemas.microsoft.com/office/powerpoint/2010/main" val="4201076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txBody>
          <a:bodyPr>
            <a:normAutofit fontScale="90000"/>
          </a:bodyPr>
          <a:lstStyle/>
          <a:p>
            <a:r>
              <a:rPr lang="en-US" dirty="0"/>
              <a:t>Reviews (Quality Control)</a:t>
            </a:r>
          </a:p>
        </p:txBody>
      </p:sp>
      <p:sp>
        <p:nvSpPr>
          <p:cNvPr id="3" name="Content Placeholder 2"/>
          <p:cNvSpPr>
            <a:spLocks noGrp="1"/>
          </p:cNvSpPr>
          <p:nvPr>
            <p:ph idx="1"/>
          </p:nvPr>
        </p:nvSpPr>
        <p:spPr>
          <a:xfrm>
            <a:off x="457200" y="1143000"/>
            <a:ext cx="8229600" cy="5562600"/>
          </a:xfrm>
        </p:spPr>
        <p:txBody>
          <a:bodyPr>
            <a:normAutofit fontScale="70000" lnSpcReduction="20000"/>
          </a:bodyPr>
          <a:lstStyle/>
          <a:p>
            <a:pPr algn="just"/>
            <a:r>
              <a:rPr lang="en-US" dirty="0"/>
              <a:t>Almost 70% of software defects arise from faulty software code. </a:t>
            </a:r>
          </a:p>
          <a:p>
            <a:pPr algn="just"/>
            <a:endParaRPr lang="en-US" dirty="0"/>
          </a:p>
          <a:p>
            <a:pPr algn="just"/>
            <a:r>
              <a:rPr lang="en-US" dirty="0"/>
              <a:t>To solve this problem, software construction is the most labor intensive phase in software development. </a:t>
            </a:r>
          </a:p>
          <a:p>
            <a:pPr algn="just"/>
            <a:endParaRPr lang="en-US" dirty="0"/>
          </a:p>
          <a:p>
            <a:pPr algn="just"/>
            <a:r>
              <a:rPr lang="en-US" dirty="0"/>
              <a:t>Any construction rework means wasting a lot of effort already put in.</a:t>
            </a:r>
          </a:p>
          <a:p>
            <a:pPr algn="just"/>
            <a:endParaRPr lang="en-US" dirty="0"/>
          </a:p>
          <a:p>
            <a:pPr algn="just"/>
            <a:r>
              <a:rPr lang="en-US" dirty="0"/>
              <a:t> Moreover, it is also a fact that it is cheaper to fix any defects found during construction at the phase level itself. </a:t>
            </a:r>
          </a:p>
          <a:p>
            <a:pPr algn="just"/>
            <a:endParaRPr lang="en-US" dirty="0"/>
          </a:p>
          <a:p>
            <a:pPr algn="just"/>
            <a:r>
              <a:rPr lang="en-US" dirty="0"/>
              <a:t>If those defects are allowed to go in software testing , then fixing those defects will become costlier . </a:t>
            </a:r>
          </a:p>
          <a:p>
            <a:pPr algn="just"/>
            <a:endParaRPr lang="en-US" dirty="0"/>
          </a:p>
          <a:p>
            <a:pPr algn="just"/>
            <a:r>
              <a:rPr lang="en-US" dirty="0"/>
              <a:t>That is why review of the software code and fixing defects is very important. </a:t>
            </a:r>
          </a:p>
          <a:p>
            <a:pPr algn="just"/>
            <a:endParaRPr lang="en-US" dirty="0"/>
          </a:p>
        </p:txBody>
      </p:sp>
    </p:spTree>
    <p:extLst>
      <p:ext uri="{BB962C8B-B14F-4D97-AF65-F5344CB8AC3E}">
        <p14:creationId xmlns:p14="http://schemas.microsoft.com/office/powerpoint/2010/main" val="401847603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56572" y="271857"/>
            <a:ext cx="9457143" cy="6314286"/>
          </a:xfrm>
          <a:prstGeom prst="rect">
            <a:avLst/>
          </a:prstGeom>
        </p:spPr>
      </p:pic>
    </p:spTree>
    <p:extLst>
      <p:ext uri="{BB962C8B-B14F-4D97-AF65-F5344CB8AC3E}">
        <p14:creationId xmlns:p14="http://schemas.microsoft.com/office/powerpoint/2010/main" val="241095694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4857" y="257571"/>
            <a:ext cx="9114286" cy="6342857"/>
          </a:xfrm>
          <a:prstGeom prst="rect">
            <a:avLst/>
          </a:prstGeom>
        </p:spPr>
      </p:pic>
    </p:spTree>
    <p:extLst>
      <p:ext uri="{BB962C8B-B14F-4D97-AF65-F5344CB8AC3E}">
        <p14:creationId xmlns:p14="http://schemas.microsoft.com/office/powerpoint/2010/main" val="106283547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Software Construction Artifact</a:t>
            </a:r>
            <a:endParaRPr lang="en-IN" dirty="0"/>
          </a:p>
        </p:txBody>
      </p:sp>
      <p:sp>
        <p:nvSpPr>
          <p:cNvPr id="3" name="Content Placeholder 2"/>
          <p:cNvSpPr>
            <a:spLocks noGrp="1"/>
          </p:cNvSpPr>
          <p:nvPr>
            <p:ph idx="1"/>
          </p:nvPr>
        </p:nvSpPr>
        <p:spPr/>
        <p:txBody>
          <a:bodyPr>
            <a:normAutofit fontScale="92500" lnSpcReduction="10000"/>
          </a:bodyPr>
          <a:lstStyle/>
          <a:p>
            <a:r>
              <a:rPr lang="en-IN" dirty="0"/>
              <a:t>An </a:t>
            </a:r>
            <a:r>
              <a:rPr lang="en-IN" dirty="0" err="1"/>
              <a:t>artifact</a:t>
            </a:r>
            <a:r>
              <a:rPr lang="en-IN" dirty="0"/>
              <a:t> is one of many kinds of tangible by-product produced during the development of software. </a:t>
            </a:r>
          </a:p>
          <a:p>
            <a:r>
              <a:rPr lang="en-IN" dirty="0"/>
              <a:t>Some </a:t>
            </a:r>
            <a:r>
              <a:rPr lang="en-IN" dirty="0" err="1"/>
              <a:t>artifacts</a:t>
            </a:r>
            <a:r>
              <a:rPr lang="en-IN" dirty="0"/>
              <a:t> (e.g., use cases, class diagrams, and other UML models, requirements and design documents) help describe the function, architecture, and design of software. </a:t>
            </a:r>
          </a:p>
          <a:p>
            <a:r>
              <a:rPr lang="en-IN" dirty="0"/>
              <a:t>Other </a:t>
            </a:r>
            <a:r>
              <a:rPr lang="en-IN" dirty="0" err="1"/>
              <a:t>artifacts</a:t>
            </a:r>
            <a:r>
              <a:rPr lang="en-IN" dirty="0"/>
              <a:t> are concerned with the process of development itself—such as project plans, business cases, and risk assessments.</a:t>
            </a:r>
          </a:p>
        </p:txBody>
      </p:sp>
    </p:spTree>
    <p:extLst>
      <p:ext uri="{BB962C8B-B14F-4D97-AF65-F5344CB8AC3E}">
        <p14:creationId xmlns:p14="http://schemas.microsoft.com/office/powerpoint/2010/main" val="39897902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52400" y="852487"/>
            <a:ext cx="8839200" cy="5153025"/>
          </a:xfrm>
          <a:prstGeom prst="rect">
            <a:avLst/>
          </a:prstGeom>
        </p:spPr>
      </p:pic>
    </p:spTree>
    <p:extLst>
      <p:ext uri="{BB962C8B-B14F-4D97-AF65-F5344CB8AC3E}">
        <p14:creationId xmlns:p14="http://schemas.microsoft.com/office/powerpoint/2010/main" val="29081774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52952" y="771857"/>
            <a:ext cx="8838095" cy="5314286"/>
          </a:xfrm>
          <a:prstGeom prst="rect">
            <a:avLst/>
          </a:prstGeom>
        </p:spPr>
      </p:pic>
    </p:spTree>
    <p:extLst>
      <p:ext uri="{BB962C8B-B14F-4D97-AF65-F5344CB8AC3E}">
        <p14:creationId xmlns:p14="http://schemas.microsoft.com/office/powerpoint/2010/main" val="21798746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ChangeArrowheads="1"/>
          </p:cNvSpPr>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8195" name="Rectangle 3"/>
          <p:cNvSpPr>
            <a:spLocks noChangeArrowheads="1"/>
          </p:cNvSpPr>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8196" name="Rectangle 4"/>
          <p:cNvSpPr>
            <a:spLocks noGrp="1" noChangeArrowheads="1"/>
          </p:cNvSpPr>
          <p:nvPr>
            <p:ph type="title"/>
          </p:nvPr>
        </p:nvSpPr>
        <p:spPr>
          <a:noFill/>
          <a:ln/>
        </p:spPr>
        <p:txBody>
          <a:bodyPr/>
          <a:lstStyle/>
          <a:p>
            <a:r>
              <a:rPr lang="en-US" altLang="en-US"/>
              <a:t>Review – two definitions</a:t>
            </a:r>
          </a:p>
        </p:txBody>
      </p:sp>
      <p:sp>
        <p:nvSpPr>
          <p:cNvPr id="8197" name="Rectangle 5"/>
          <p:cNvSpPr>
            <a:spLocks noGrp="1" noChangeArrowheads="1"/>
          </p:cNvSpPr>
          <p:nvPr>
            <p:ph type="body" idx="1"/>
          </p:nvPr>
        </p:nvSpPr>
        <p:spPr>
          <a:noFill/>
          <a:ln/>
        </p:spPr>
        <p:txBody>
          <a:bodyPr/>
          <a:lstStyle/>
          <a:p>
            <a:r>
              <a:rPr lang="en-US" altLang="en-US"/>
              <a:t> A formal, scheduled activity where a designer presents material about a design and a selected group of peers evaluates the technical aspects of the design.</a:t>
            </a:r>
          </a:p>
          <a:p>
            <a:r>
              <a:rPr lang="en-US" altLang="en-US"/>
              <a:t>The inclusive name for reviews, walkthroughs, and inspections</a:t>
            </a:r>
          </a:p>
        </p:txBody>
      </p:sp>
    </p:spTree>
    <p:extLst>
      <p:ext uri="{BB962C8B-B14F-4D97-AF65-F5344CB8AC3E}">
        <p14:creationId xmlns:p14="http://schemas.microsoft.com/office/powerpoint/2010/main" val="2797422222"/>
      </p:ext>
    </p:extLst>
  </p:cSld>
  <p:clrMapOvr>
    <a:masterClrMapping/>
  </p:clrMapOvr>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5957</TotalTime>
  <Words>3296</Words>
  <Application>Microsoft Office PowerPoint</Application>
  <PresentationFormat>On-screen Show (4:3)</PresentationFormat>
  <Paragraphs>299</Paragraphs>
  <Slides>62</Slides>
  <Notes>14</Notes>
  <HiddenSlides>0</HiddenSlides>
  <MMClips>0</MMClips>
  <ScaleCrop>false</ScaleCrop>
  <HeadingPairs>
    <vt:vector size="4" baseType="variant">
      <vt:variant>
        <vt:lpstr>Theme</vt:lpstr>
      </vt:variant>
      <vt:variant>
        <vt:i4>1</vt:i4>
      </vt:variant>
      <vt:variant>
        <vt:lpstr>Slide Titles</vt:lpstr>
      </vt:variant>
      <vt:variant>
        <vt:i4>62</vt:i4>
      </vt:variant>
    </vt:vector>
  </HeadingPairs>
  <TitlesOfParts>
    <vt:vector size="63" baseType="lpstr">
      <vt:lpstr>Office Theme</vt:lpstr>
      <vt:lpstr>UNIT - III</vt:lpstr>
      <vt:lpstr>Coding Standards</vt:lpstr>
      <vt:lpstr>Guidelines</vt:lpstr>
      <vt:lpstr>Coding Framework </vt:lpstr>
      <vt:lpstr>PowerPoint Presentation</vt:lpstr>
      <vt:lpstr>Reviews (Quality Control)</vt:lpstr>
      <vt:lpstr>PowerPoint Presentation</vt:lpstr>
      <vt:lpstr>PowerPoint Presentation</vt:lpstr>
      <vt:lpstr>Review – two definitions</vt:lpstr>
      <vt:lpstr>PowerPoint Presentation</vt:lpstr>
      <vt:lpstr>Types of Review</vt:lpstr>
      <vt:lpstr>Source code review methods and their operation sequence</vt:lpstr>
      <vt:lpstr>Deskchecks (Peer Reviews)</vt:lpstr>
      <vt:lpstr>PowerPoint Presentation</vt:lpstr>
      <vt:lpstr>PowerPoint Presentation</vt:lpstr>
      <vt:lpstr>Types of Review: Walkthroughs</vt:lpstr>
      <vt:lpstr>Types of Review: Walkthroughs</vt:lpstr>
      <vt:lpstr>PowerPoint Presentation</vt:lpstr>
      <vt:lpstr>PowerPoint Presentation</vt:lpstr>
      <vt:lpstr>PowerPoint Presentation</vt:lpstr>
      <vt:lpstr>Code Review</vt:lpstr>
      <vt:lpstr>Code Review</vt:lpstr>
      <vt:lpstr>PowerPoint Presentation</vt:lpstr>
      <vt:lpstr>Code Review</vt:lpstr>
      <vt:lpstr>Pair Programming</vt:lpstr>
      <vt:lpstr>Pair Programming</vt:lpstr>
      <vt:lpstr>PowerPoint Presentation</vt:lpstr>
      <vt:lpstr>Why use Automatic Code Generation?</vt:lpstr>
      <vt:lpstr>Two Types of Active Code Generation</vt:lpstr>
      <vt:lpstr>Active code - Example</vt:lpstr>
      <vt:lpstr>PowerPoint Presentation</vt:lpstr>
      <vt:lpstr>Benefits – Active code</vt:lpstr>
      <vt:lpstr>Alternative Approaches</vt:lpstr>
      <vt:lpstr>PowerPoint Presentation</vt:lpstr>
      <vt:lpstr>Code Reuse</vt:lpstr>
      <vt:lpstr>Code reuse</vt:lpstr>
      <vt:lpstr>PowerPoint Presentation</vt:lpstr>
      <vt:lpstr>Software reuse</vt:lpstr>
      <vt:lpstr>Reuse-based software engineering</vt:lpstr>
      <vt:lpstr>Benefits of software reuse </vt:lpstr>
      <vt:lpstr>Benefits of software reuse </vt:lpstr>
      <vt:lpstr>Problems with reuse </vt:lpstr>
      <vt:lpstr>Problems with reuse </vt:lpstr>
      <vt:lpstr>Application system reuse</vt:lpstr>
      <vt:lpstr>Application system reuse</vt:lpstr>
      <vt:lpstr>Benefits of application system reuse</vt:lpstr>
      <vt:lpstr>Problems of application system reuse</vt:lpstr>
      <vt:lpstr>COTS-solution and COTS-integrated systems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Software Construction Artifact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Coding Standards</dc:title>
  <dc:creator>Kevin</dc:creator>
  <cp:lastModifiedBy>Unknown User</cp:lastModifiedBy>
  <cp:revision>61</cp:revision>
  <dcterms:created xsi:type="dcterms:W3CDTF">2006-08-16T00:00:00Z</dcterms:created>
  <dcterms:modified xsi:type="dcterms:W3CDTF">2020-02-23T16:54:45Z</dcterms:modified>
</cp:coreProperties>
</file>